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12"/>
  </p:notesMasterIdLst>
  <p:sldIdLst>
    <p:sldId id="270" r:id="rId5"/>
    <p:sldId id="260" r:id="rId6"/>
    <p:sldId id="263" r:id="rId7"/>
    <p:sldId id="264" r:id="rId8"/>
    <p:sldId id="265" r:id="rId9"/>
    <p:sldId id="269" r:id="rId10"/>
    <p:sldId id="268" r:id="rId11"/>
  </p:sldIdLst>
  <p:sldSz cx="15119350" cy="10691813"/>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eorgia" panose="02040502050405020303" pitchFamily="18" charset="0"/>
      <p:regular r:id="rId19"/>
      <p:bold r:id="rId20"/>
      <p:italic r:id="rId21"/>
      <p:boldItalic r:id="rId22"/>
    </p:embeddedFont>
    <p:embeddedFont>
      <p:font typeface="Noticia Text"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4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067742-58D3-6447-A3D7-46622C39C557}" v="14" dt="2020-09-07T11:41:41.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704"/>
  </p:normalViewPr>
  <p:slideViewPr>
    <p:cSldViewPr snapToGrid="0">
      <p:cViewPr varScale="1">
        <p:scale>
          <a:sx n="41" d="100"/>
          <a:sy n="41" d="100"/>
        </p:scale>
        <p:origin x="1458" y="-360"/>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719" y="685800"/>
            <a:ext cx="48492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licyscotland.gla.ac.uk/tag/resilience/?mc_cid=30dc98d495&amp;mc_eid=ec3a3d824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3995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CNS works with children and young people in high poverty neighbourhoods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Well-placed to capture the early lessons from this unprecedented public health emergency in two Scottish local authorities.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683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At the front-line the third sector were quick and agile in their response to the crisis.  As such, they adopted the role of ‘first responders’ or ‘primary engagers’ in high poverty neighbourhoods.</a:t>
            </a:r>
          </a:p>
          <a:p>
            <a:r>
              <a:rPr lang="en-GB" sz="1100" b="0" i="0" u="none" strike="noStrike" cap="none" dirty="0">
                <a:solidFill>
                  <a:srgbClr val="000000"/>
                </a:solidFill>
                <a:effectLst/>
                <a:latin typeface="Arial"/>
                <a:ea typeface="Arial"/>
                <a:cs typeface="Arial"/>
                <a:sym typeface="Arial"/>
              </a:rPr>
              <a:t>The ‘can do’ attitude of the third sector was striking – coordinating and sharing resources, building equipment and supplies to support local communities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They often extended their service provision to other family members and other areas of the authority.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b="0" i="0" u="none" strike="noStrike" cap="none" dirty="0">
                <a:solidFill>
                  <a:srgbClr val="000000"/>
                </a:solidFill>
                <a:effectLst/>
                <a:latin typeface="Arial"/>
                <a:ea typeface="Arial"/>
                <a:cs typeface="Arial"/>
                <a:sym typeface="Arial"/>
              </a:rPr>
              <a:t>They developed new on-line services and activities and telephone support services and offline services, food deliveries, pop up food larders, support with electricity cards, data and digital.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108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Working in collaboration authorities and third sector organisations can provide creative viable alternatives, food larders and pop ups for people to go and collect what they need safely.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048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With the announcement of lockdown, statutory services suspended or reduced their services.. Children lost access to protective support such as therapeutic interventions, including those provided in school.</a:t>
            </a:r>
          </a:p>
          <a:p>
            <a:r>
              <a:rPr lang="en-GB" sz="1100" b="0" i="0" u="none" strike="noStrike" cap="none" dirty="0">
                <a:solidFill>
                  <a:srgbClr val="000000"/>
                </a:solidFill>
                <a:effectLst/>
                <a:latin typeface="Arial"/>
                <a:ea typeface="Arial"/>
                <a:cs typeface="Arial"/>
                <a:sym typeface="Arial"/>
              </a:rPr>
              <a:t>With the loss of face-face support from statutory key workers, trusting relationships between front-line third sector workers and families were critical to identifying issues and providing support.  When the UK went into lockdown, many of these services supplied emergency food provision. Over time, third sector organisations, built trust with families and expanded their support to address other practical need such as digital access and emotional support. </a:t>
            </a:r>
          </a:p>
          <a:p>
            <a:r>
              <a:rPr lang="en-GB" sz="1100" b="0" i="0" u="none" strike="noStrike" cap="none" dirty="0">
                <a:solidFill>
                  <a:srgbClr val="000000"/>
                </a:solidFill>
                <a:effectLst/>
                <a:latin typeface="Arial"/>
                <a:ea typeface="Arial"/>
                <a:cs typeface="Arial"/>
                <a:sym typeface="Arial"/>
              </a:rPr>
              <a:t>Reliance of social work on third sector orgs to check on young people who were not top priority cases</a:t>
            </a:r>
            <a:endParaRPr dirty="0"/>
          </a:p>
        </p:txBody>
      </p:sp>
    </p:spTree>
    <p:extLst>
      <p:ext uri="{BB962C8B-B14F-4D97-AF65-F5344CB8AC3E}">
        <p14:creationId xmlns:p14="http://schemas.microsoft.com/office/powerpoint/2010/main" val="162917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0" i="0" u="none" strike="noStrike" cap="none" dirty="0">
                <a:solidFill>
                  <a:srgbClr val="000000"/>
                </a:solidFill>
                <a:effectLst/>
                <a:latin typeface="Arial"/>
                <a:ea typeface="Arial"/>
                <a:cs typeface="Arial"/>
                <a:sym typeface="Arial"/>
              </a:rPr>
              <a:t>Grant funded third sector organisations operating in high poverty neighbourhoods who were supported by their funders to repurpose their grant to meet a wide range of immediate needs. Third sector organisations reliant on income from building lets, trading or fundraising were in a weaker position and were less able to respond to the crisis.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3299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0a12d9510_0_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0a12d9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i="0" u="none" strike="noStrike" cap="none" dirty="0">
                <a:solidFill>
                  <a:srgbClr val="000000"/>
                </a:solidFill>
                <a:effectLst/>
                <a:latin typeface="Arial"/>
                <a:ea typeface="Arial"/>
                <a:cs typeface="Arial"/>
                <a:sym typeface="Arial"/>
              </a:rPr>
              <a:t>Recognition of the role of the third sector in an emergency:</a:t>
            </a:r>
            <a:r>
              <a:rPr lang="en-GB" sz="1100" b="0" i="0" u="none" strike="noStrike" cap="none" dirty="0">
                <a:solidFill>
                  <a:srgbClr val="000000"/>
                </a:solidFill>
                <a:effectLst/>
                <a:latin typeface="Arial"/>
                <a:ea typeface="Arial"/>
                <a:cs typeface="Arial"/>
                <a:sym typeface="Arial"/>
              </a:rPr>
              <a:t> The third sector organisations interviewed for this study were quick and agile in their response to the pandemic, but in the current economic crisis there were fears that their efforts could be ‘</a:t>
            </a:r>
            <a:r>
              <a:rPr lang="en-GB" sz="1100" b="0" i="1" u="none" strike="noStrike" cap="none" dirty="0">
                <a:solidFill>
                  <a:srgbClr val="000000"/>
                </a:solidFill>
                <a:effectLst/>
                <a:latin typeface="Arial"/>
                <a:ea typeface="Arial"/>
                <a:cs typeface="Arial"/>
                <a:sym typeface="Arial"/>
              </a:rPr>
              <a:t>taken for granted’</a:t>
            </a:r>
            <a:r>
              <a:rPr lang="en-GB" sz="1100" b="0" i="0" u="none" strike="noStrike" cap="none" dirty="0">
                <a:solidFill>
                  <a:srgbClr val="000000"/>
                </a:solidFill>
                <a:effectLst/>
                <a:latin typeface="Arial"/>
                <a:ea typeface="Arial"/>
                <a:cs typeface="Arial"/>
                <a:sym typeface="Arial"/>
              </a:rPr>
              <a:t> by public sector services.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i="0" u="none" strike="noStrike" cap="none" dirty="0">
                <a:solidFill>
                  <a:srgbClr val="000000"/>
                </a:solidFill>
                <a:effectLst/>
                <a:latin typeface="Arial"/>
                <a:ea typeface="Arial"/>
                <a:cs typeface="Arial"/>
                <a:sym typeface="Arial"/>
              </a:rPr>
              <a:t>Statutory services </a:t>
            </a:r>
            <a:endParaRPr lang="en-GB" sz="1100" b="0" i="0" u="none" strike="noStrike" cap="none" dirty="0">
              <a:solidFill>
                <a:srgbClr val="000000"/>
              </a:solidFill>
              <a:effectLst/>
              <a:latin typeface="Arial"/>
              <a:ea typeface="Arial"/>
              <a:cs typeface="Arial"/>
              <a:sym typeface="Arial"/>
            </a:endParaRPr>
          </a:p>
          <a:p>
            <a:pPr lvl="1"/>
            <a:r>
              <a:rPr lang="en-GB" sz="1100" b="0" i="0" u="none" strike="noStrike" cap="none" dirty="0">
                <a:solidFill>
                  <a:srgbClr val="000000"/>
                </a:solidFill>
                <a:effectLst/>
                <a:latin typeface="Arial"/>
                <a:ea typeface="Arial"/>
                <a:cs typeface="Arial"/>
                <a:sym typeface="Arial"/>
              </a:rPr>
              <a:t>re-allocate core budgets to sustain local third sector organisations </a:t>
            </a:r>
          </a:p>
          <a:p>
            <a:pPr lvl="1"/>
            <a:r>
              <a:rPr lang="en-GB" sz="1100" b="0" i="0" u="none" strike="noStrike" cap="none" dirty="0">
                <a:solidFill>
                  <a:srgbClr val="000000"/>
                </a:solidFill>
                <a:effectLst/>
                <a:latin typeface="Arial"/>
                <a:ea typeface="Arial"/>
                <a:cs typeface="Arial"/>
                <a:sym typeface="Arial"/>
              </a:rPr>
              <a:t>extend emergency provisions to a longer-term approach to grant funding  </a:t>
            </a:r>
          </a:p>
          <a:p>
            <a:pPr lvl="0"/>
            <a:r>
              <a:rPr lang="en-GB" sz="1100" b="1" i="0" u="none" strike="noStrike" cap="none" dirty="0">
                <a:solidFill>
                  <a:srgbClr val="000000"/>
                </a:solidFill>
                <a:effectLst/>
                <a:latin typeface="Arial"/>
                <a:ea typeface="Arial"/>
                <a:cs typeface="Arial"/>
                <a:sym typeface="Arial"/>
              </a:rPr>
              <a:t>Collective resilience and asset-based approaches:</a:t>
            </a:r>
            <a:r>
              <a:rPr lang="en-GB" sz="1100" b="0" i="0" u="none" strike="noStrike" cap="none" dirty="0">
                <a:solidFill>
                  <a:srgbClr val="000000"/>
                </a:solidFill>
                <a:effectLst/>
                <a:latin typeface="Arial"/>
                <a:ea typeface="Arial"/>
                <a:cs typeface="Arial"/>
                <a:sym typeface="Arial"/>
              </a:rPr>
              <a:t> The pandemic and lockdown resulted in a remarkable upsurge in volunteering and community mobilisation. The evidence demonstrates that collective resilience requires a shift from deficit-based to asset-based approaches to support community development and public health (Seaman et al., 2014). Support greater self-help and agency, overcome stigma of poverty, for example organising volunteers organising food pantries and larders, providing food choice and dignity. (see also Harkins 2020 and </a:t>
            </a:r>
            <a:r>
              <a:rPr lang="en-GB" sz="1100" b="0" i="0" u="sng" strike="noStrike" cap="none" dirty="0">
                <a:solidFill>
                  <a:srgbClr val="000000"/>
                </a:solidFill>
                <a:effectLst/>
                <a:latin typeface="Arial"/>
                <a:ea typeface="Arial"/>
                <a:cs typeface="Arial"/>
                <a:sym typeface="Arial"/>
                <a:hlinkClick r:id="rId3"/>
              </a:rPr>
              <a:t>https://policyscotland.gla.ac.uk/tag/resilience/?mc_cid=30dc98d495&amp;mc_eid=ec3a3d824d</a:t>
            </a:r>
            <a:r>
              <a:rPr lang="en-GB" sz="1100" b="0" i="0" u="none" strike="noStrike" cap="none" dirty="0">
                <a:solidFill>
                  <a:srgbClr val="000000"/>
                </a:solidFill>
                <a:effectLst/>
                <a:latin typeface="Arial"/>
                <a:ea typeface="Arial"/>
                <a:cs typeface="Arial"/>
                <a:sym typeface="Arial"/>
              </a:rPr>
              <a:t> )</a:t>
            </a:r>
          </a:p>
          <a:p>
            <a:r>
              <a:rPr lang="en-GB" sz="1100" b="0" i="0" u="none" strike="noStrike" cap="none" dirty="0">
                <a:solidFill>
                  <a:srgbClr val="000000"/>
                </a:solidFill>
                <a:effectLst/>
                <a:latin typeface="Arial"/>
                <a:ea typeface="Arial"/>
                <a:cs typeface="Arial"/>
                <a:sym typeface="Arial"/>
              </a:rPr>
              <a:t> </a:t>
            </a:r>
          </a:p>
          <a:p>
            <a:pPr lvl="0"/>
            <a:r>
              <a:rPr lang="en-GB" sz="1100" b="0" i="0" u="none" strike="noStrike" cap="none" dirty="0">
                <a:solidFill>
                  <a:srgbClr val="000000"/>
                </a:solidFill>
                <a:effectLst/>
                <a:latin typeface="Arial"/>
                <a:ea typeface="Arial"/>
                <a:cs typeface="Arial"/>
                <a:sym typeface="Arial"/>
              </a:rPr>
              <a:t>Across the UK, there is a need for a more planned and coordinated approach to precarity and food insecurity in a crisis (Barker &amp; Russell 2020), based on the recognition of the essential role and contribution of community organisations. </a:t>
            </a:r>
            <a:r>
              <a:rPr lang="en-GB" sz="1100" b="1" i="0" u="none" strike="noStrike" cap="none" dirty="0">
                <a:solidFill>
                  <a:srgbClr val="000000"/>
                </a:solidFill>
                <a:effectLst/>
                <a:latin typeface="Arial"/>
                <a:ea typeface="Arial"/>
                <a:cs typeface="Arial"/>
                <a:sym typeface="Arial"/>
              </a:rPr>
              <a:t>Strategic emergency response planning</a:t>
            </a:r>
            <a:r>
              <a:rPr lang="en-GB" sz="1100" b="0" i="0" u="none" strike="noStrike" cap="none" dirty="0">
                <a:solidFill>
                  <a:srgbClr val="000000"/>
                </a:solidFill>
                <a:effectLst/>
                <a:latin typeface="Arial"/>
                <a:ea typeface="Arial"/>
                <a:cs typeface="Arial"/>
                <a:sym typeface="Arial"/>
              </a:rPr>
              <a:t> - a strategic partnership is required between the public and third sector – including a shared mechanism for cross-sectoral strategic emergency planning and a shared digital infrastructure to enable collaborative working.</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b="1"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8986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2393-D188-4BEB-8420-9A271FD65A30}"/>
              </a:ext>
            </a:extLst>
          </p:cNvPr>
          <p:cNvSpPr>
            <a:spLocks noGrp="1"/>
          </p:cNvSpPr>
          <p:nvPr>
            <p:ph type="ctrTitle"/>
          </p:nvPr>
        </p:nvSpPr>
        <p:spPr>
          <a:xfrm>
            <a:off x="1889919" y="1749795"/>
            <a:ext cx="11339513" cy="3722335"/>
          </a:xfrm>
        </p:spPr>
        <p:txBody>
          <a:bodyPr anchor="b"/>
          <a:lstStyle>
            <a:lvl1pPr algn="ctr">
              <a:defRPr sz="7441"/>
            </a:lvl1pPr>
          </a:lstStyle>
          <a:p>
            <a:r>
              <a:rPr lang="en-US"/>
              <a:t>Click to edit Master title style</a:t>
            </a:r>
            <a:endParaRPr lang="en-GB"/>
          </a:p>
        </p:txBody>
      </p:sp>
      <p:sp>
        <p:nvSpPr>
          <p:cNvPr id="3" name="Subtitle 2">
            <a:extLst>
              <a:ext uri="{FF2B5EF4-FFF2-40B4-BE49-F238E27FC236}">
                <a16:creationId xmlns:a16="http://schemas.microsoft.com/office/drawing/2014/main" id="{C2DD55E6-0078-489B-A4CF-3D0552B9AC92}"/>
              </a:ext>
            </a:extLst>
          </p:cNvPr>
          <p:cNvSpPr>
            <a:spLocks noGrp="1"/>
          </p:cNvSpPr>
          <p:nvPr>
            <p:ph type="subTitle" idx="1"/>
          </p:nvPr>
        </p:nvSpPr>
        <p:spPr>
          <a:xfrm>
            <a:off x="1889919" y="5615678"/>
            <a:ext cx="11339513" cy="2581379"/>
          </a:xfrm>
        </p:spPr>
        <p:txBody>
          <a:bodyPr/>
          <a:lstStyle>
            <a:lvl1pPr marL="0" indent="0" algn="ctr">
              <a:buNone/>
              <a:defRPr sz="2976"/>
            </a:lvl1pPr>
            <a:lvl2pPr marL="566974" indent="0" algn="ctr">
              <a:buNone/>
              <a:defRPr sz="2480"/>
            </a:lvl2pPr>
            <a:lvl3pPr marL="1133947" indent="0" algn="ctr">
              <a:buNone/>
              <a:defRPr sz="2232"/>
            </a:lvl3pPr>
            <a:lvl4pPr marL="1700921" indent="0" algn="ctr">
              <a:buNone/>
              <a:defRPr sz="1984"/>
            </a:lvl4pPr>
            <a:lvl5pPr marL="2267895" indent="0" algn="ctr">
              <a:buNone/>
              <a:defRPr sz="1984"/>
            </a:lvl5pPr>
            <a:lvl6pPr marL="2834869" indent="0" algn="ctr">
              <a:buNone/>
              <a:defRPr sz="1984"/>
            </a:lvl6pPr>
            <a:lvl7pPr marL="3401842" indent="0" algn="ctr">
              <a:buNone/>
              <a:defRPr sz="1984"/>
            </a:lvl7pPr>
            <a:lvl8pPr marL="3968816" indent="0" algn="ctr">
              <a:buNone/>
              <a:defRPr sz="1984"/>
            </a:lvl8pPr>
            <a:lvl9pPr marL="4535790" indent="0" algn="ctr">
              <a:buNone/>
              <a:defRPr sz="1984"/>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2A37DE-CD72-45B2-ABE7-C3281D214B26}"/>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5" name="Footer Placeholder 4">
            <a:extLst>
              <a:ext uri="{FF2B5EF4-FFF2-40B4-BE49-F238E27FC236}">
                <a16:creationId xmlns:a16="http://schemas.microsoft.com/office/drawing/2014/main" id="{32A1EDAB-6775-4CED-AF4F-C832C91330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F7396E-3158-4CC6-A2E9-596E4EAA344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42710200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23207-C84D-4FD3-98D5-EACE828229F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E2494C-7CE5-453A-A0ED-8D56F10E4A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5AAA64-F7B1-4BBF-9B13-2DD2221E0EAF}"/>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5" name="Footer Placeholder 4">
            <a:extLst>
              <a:ext uri="{FF2B5EF4-FFF2-40B4-BE49-F238E27FC236}">
                <a16:creationId xmlns:a16="http://schemas.microsoft.com/office/drawing/2014/main" id="{9EF3CBB0-1B42-445E-BF65-0866B5724A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E83268-65B0-413F-9A8F-87BC13095A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5740130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047078-4D7A-4FDB-BE02-D9BBABA57427}"/>
              </a:ext>
            </a:extLst>
          </p:cNvPr>
          <p:cNvSpPr>
            <a:spLocks noGrp="1"/>
          </p:cNvSpPr>
          <p:nvPr>
            <p:ph type="title" orient="vert"/>
          </p:nvPr>
        </p:nvSpPr>
        <p:spPr>
          <a:xfrm>
            <a:off x="10819785" y="569240"/>
            <a:ext cx="3260110" cy="906081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FB76A1-7DAD-4B6D-AD5C-5BB6C3C28973}"/>
              </a:ext>
            </a:extLst>
          </p:cNvPr>
          <p:cNvSpPr>
            <a:spLocks noGrp="1"/>
          </p:cNvSpPr>
          <p:nvPr>
            <p:ph type="body" orient="vert" idx="1"/>
          </p:nvPr>
        </p:nvSpPr>
        <p:spPr>
          <a:xfrm>
            <a:off x="1039455"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5312E1-FECB-46E4-88C0-BE530B370F43}"/>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5" name="Footer Placeholder 4">
            <a:extLst>
              <a:ext uri="{FF2B5EF4-FFF2-40B4-BE49-F238E27FC236}">
                <a16:creationId xmlns:a16="http://schemas.microsoft.com/office/drawing/2014/main" id="{D32201AD-775B-452E-B9DA-62B2F177F7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7870AD-D8D3-421A-9CC3-B429048CDC0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31980959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EAD41-859B-471A-BC21-A27110673F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659F15-81A8-44C3-98D8-FFC2A70621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A5115A-A143-4F1D-AA3C-1B5461438C2C}"/>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5" name="Footer Placeholder 4">
            <a:extLst>
              <a:ext uri="{FF2B5EF4-FFF2-40B4-BE49-F238E27FC236}">
                <a16:creationId xmlns:a16="http://schemas.microsoft.com/office/drawing/2014/main" id="{700FBC21-D4AB-4AD9-9038-8FFEE8356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FBCABB-5197-48A0-9C19-942F289123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5294654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E307-51BF-48B7-843C-E37D5A723737}"/>
              </a:ext>
            </a:extLst>
          </p:cNvPr>
          <p:cNvSpPr>
            <a:spLocks noGrp="1"/>
          </p:cNvSpPr>
          <p:nvPr>
            <p:ph type="title"/>
          </p:nvPr>
        </p:nvSpPr>
        <p:spPr>
          <a:xfrm>
            <a:off x="1031581" y="2665530"/>
            <a:ext cx="13040439" cy="4447496"/>
          </a:xfrm>
        </p:spPr>
        <p:txBody>
          <a:bodyPr anchor="b"/>
          <a:lstStyle>
            <a:lvl1pPr>
              <a:defRPr sz="7441"/>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D856D5-46B4-4410-9CA1-5AAB649819A7}"/>
              </a:ext>
            </a:extLst>
          </p:cNvPr>
          <p:cNvSpPr>
            <a:spLocks noGrp="1"/>
          </p:cNvSpPr>
          <p:nvPr>
            <p:ph type="body" idx="1"/>
          </p:nvPr>
        </p:nvSpPr>
        <p:spPr>
          <a:xfrm>
            <a:off x="1031581" y="7155102"/>
            <a:ext cx="13040439" cy="2338833"/>
          </a:xfrm>
        </p:spPr>
        <p:txBody>
          <a:bodyPr/>
          <a:lstStyle>
            <a:lvl1pPr marL="0" indent="0">
              <a:buNone/>
              <a:defRPr sz="2976">
                <a:solidFill>
                  <a:schemeClr val="tx1">
                    <a:tint val="75000"/>
                  </a:schemeClr>
                </a:solidFill>
              </a:defRPr>
            </a:lvl1pPr>
            <a:lvl2pPr marL="566974" indent="0">
              <a:buNone/>
              <a:defRPr sz="2480">
                <a:solidFill>
                  <a:schemeClr val="tx1">
                    <a:tint val="75000"/>
                  </a:schemeClr>
                </a:solidFill>
              </a:defRPr>
            </a:lvl2pPr>
            <a:lvl3pPr marL="1133947" indent="0">
              <a:buNone/>
              <a:defRPr sz="2232">
                <a:solidFill>
                  <a:schemeClr val="tx1">
                    <a:tint val="75000"/>
                  </a:schemeClr>
                </a:solidFill>
              </a:defRPr>
            </a:lvl3pPr>
            <a:lvl4pPr marL="1700921" indent="0">
              <a:buNone/>
              <a:defRPr sz="1984">
                <a:solidFill>
                  <a:schemeClr val="tx1">
                    <a:tint val="75000"/>
                  </a:schemeClr>
                </a:solidFill>
              </a:defRPr>
            </a:lvl4pPr>
            <a:lvl5pPr marL="2267895" indent="0">
              <a:buNone/>
              <a:defRPr sz="1984">
                <a:solidFill>
                  <a:schemeClr val="tx1">
                    <a:tint val="75000"/>
                  </a:schemeClr>
                </a:solidFill>
              </a:defRPr>
            </a:lvl5pPr>
            <a:lvl6pPr marL="2834869" indent="0">
              <a:buNone/>
              <a:defRPr sz="1984">
                <a:solidFill>
                  <a:schemeClr val="tx1">
                    <a:tint val="75000"/>
                  </a:schemeClr>
                </a:solidFill>
              </a:defRPr>
            </a:lvl6pPr>
            <a:lvl7pPr marL="3401842" indent="0">
              <a:buNone/>
              <a:defRPr sz="1984">
                <a:solidFill>
                  <a:schemeClr val="tx1">
                    <a:tint val="75000"/>
                  </a:schemeClr>
                </a:solidFill>
              </a:defRPr>
            </a:lvl7pPr>
            <a:lvl8pPr marL="3968816" indent="0">
              <a:buNone/>
              <a:defRPr sz="1984">
                <a:solidFill>
                  <a:schemeClr val="tx1">
                    <a:tint val="75000"/>
                  </a:schemeClr>
                </a:solidFill>
              </a:defRPr>
            </a:lvl8pPr>
            <a:lvl9pPr marL="4535790" indent="0">
              <a:buNone/>
              <a:defRPr sz="1984">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1E904B-CEA6-46C9-8CEA-5FE4D74347D0}"/>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5" name="Footer Placeholder 4">
            <a:extLst>
              <a:ext uri="{FF2B5EF4-FFF2-40B4-BE49-F238E27FC236}">
                <a16:creationId xmlns:a16="http://schemas.microsoft.com/office/drawing/2014/main" id="{C128DE53-8B45-4968-A2A1-378B4D9373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99FFA5-9A10-478E-AC03-B365EFA7D11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61743659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77D6-A5DA-49EF-A6B3-3E4B57CA2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3B5312-FD94-45A7-B5A3-CD78C62729B7}"/>
              </a:ext>
            </a:extLst>
          </p:cNvPr>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BA8FDAF-16F3-4EC8-AEFB-4C2A41728580}"/>
              </a:ext>
            </a:extLst>
          </p:cNvPr>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CC56021-9CF6-45F9-A779-4E51E25F4366}"/>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6" name="Footer Placeholder 5">
            <a:extLst>
              <a:ext uri="{FF2B5EF4-FFF2-40B4-BE49-F238E27FC236}">
                <a16:creationId xmlns:a16="http://schemas.microsoft.com/office/drawing/2014/main" id="{2035166B-9DAE-41B7-B56D-94D8BCDCCF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AFFA5D-C4AA-4182-A6B2-4D11F13AE6D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37540202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83A10-0EDF-4B56-80D3-F0DFC93B7692}"/>
              </a:ext>
            </a:extLst>
          </p:cNvPr>
          <p:cNvSpPr>
            <a:spLocks noGrp="1"/>
          </p:cNvSpPr>
          <p:nvPr>
            <p:ph type="title"/>
          </p:nvPr>
        </p:nvSpPr>
        <p:spPr>
          <a:xfrm>
            <a:off x="1041425" y="569241"/>
            <a:ext cx="13040439" cy="206659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B4D268-6F48-403E-959F-54E0F32FC898}"/>
              </a:ext>
            </a:extLst>
          </p:cNvPr>
          <p:cNvSpPr>
            <a:spLocks noGrp="1"/>
          </p:cNvSpPr>
          <p:nvPr>
            <p:ph type="body" idx="1"/>
          </p:nvPr>
        </p:nvSpPr>
        <p:spPr>
          <a:xfrm>
            <a:off x="1041425" y="2620980"/>
            <a:ext cx="63961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4" name="Content Placeholder 3">
            <a:extLst>
              <a:ext uri="{FF2B5EF4-FFF2-40B4-BE49-F238E27FC236}">
                <a16:creationId xmlns:a16="http://schemas.microsoft.com/office/drawing/2014/main" id="{EFDB19CC-E371-436D-960C-6F450672136F}"/>
              </a:ext>
            </a:extLst>
          </p:cNvPr>
          <p:cNvSpPr>
            <a:spLocks noGrp="1"/>
          </p:cNvSpPr>
          <p:nvPr>
            <p:ph sz="half" idx="2"/>
          </p:nvPr>
        </p:nvSpPr>
        <p:spPr>
          <a:xfrm>
            <a:off x="1041425"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6A3FB6-30B5-4351-B390-BDF88D1365A8}"/>
              </a:ext>
            </a:extLst>
          </p:cNvPr>
          <p:cNvSpPr>
            <a:spLocks noGrp="1"/>
          </p:cNvSpPr>
          <p:nvPr>
            <p:ph type="body" sz="quarter" idx="3"/>
          </p:nvPr>
        </p:nvSpPr>
        <p:spPr>
          <a:xfrm>
            <a:off x="7654171" y="2620980"/>
            <a:ext cx="6427693" cy="1284502"/>
          </a:xfrm>
        </p:spPr>
        <p:txBody>
          <a:bodyPr anchor="b"/>
          <a:lstStyle>
            <a:lvl1pPr marL="0" indent="0">
              <a:buNone/>
              <a:defRPr sz="2976" b="1"/>
            </a:lvl1pPr>
            <a:lvl2pPr marL="566974" indent="0">
              <a:buNone/>
              <a:defRPr sz="2480" b="1"/>
            </a:lvl2pPr>
            <a:lvl3pPr marL="1133947" indent="0">
              <a:buNone/>
              <a:defRPr sz="2232" b="1"/>
            </a:lvl3pPr>
            <a:lvl4pPr marL="1700921" indent="0">
              <a:buNone/>
              <a:defRPr sz="1984" b="1"/>
            </a:lvl4pPr>
            <a:lvl5pPr marL="2267895" indent="0">
              <a:buNone/>
              <a:defRPr sz="1984" b="1"/>
            </a:lvl5pPr>
            <a:lvl6pPr marL="2834869" indent="0">
              <a:buNone/>
              <a:defRPr sz="1984" b="1"/>
            </a:lvl6pPr>
            <a:lvl7pPr marL="3401842" indent="0">
              <a:buNone/>
              <a:defRPr sz="1984" b="1"/>
            </a:lvl7pPr>
            <a:lvl8pPr marL="3968816" indent="0">
              <a:buNone/>
              <a:defRPr sz="1984" b="1"/>
            </a:lvl8pPr>
            <a:lvl9pPr marL="4535790" indent="0">
              <a:buNone/>
              <a:defRPr sz="1984" b="1"/>
            </a:lvl9pPr>
          </a:lstStyle>
          <a:p>
            <a:pPr lvl="0"/>
            <a:r>
              <a:rPr lang="en-US"/>
              <a:t>Click to edit Master text styles</a:t>
            </a:r>
          </a:p>
        </p:txBody>
      </p:sp>
      <p:sp>
        <p:nvSpPr>
          <p:cNvPr id="6" name="Content Placeholder 5">
            <a:extLst>
              <a:ext uri="{FF2B5EF4-FFF2-40B4-BE49-F238E27FC236}">
                <a16:creationId xmlns:a16="http://schemas.microsoft.com/office/drawing/2014/main" id="{9EF39C6C-C644-48C4-81A1-77DCE688EBCF}"/>
              </a:ext>
            </a:extLst>
          </p:cNvPr>
          <p:cNvSpPr>
            <a:spLocks noGrp="1"/>
          </p:cNvSpPr>
          <p:nvPr>
            <p:ph sz="quarter" idx="4"/>
          </p:nvPr>
        </p:nvSpPr>
        <p:spPr>
          <a:xfrm>
            <a:off x="7654171"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1CE1490-0F39-4AA8-A9F3-6FD56494E4B3}"/>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8" name="Footer Placeholder 7">
            <a:extLst>
              <a:ext uri="{FF2B5EF4-FFF2-40B4-BE49-F238E27FC236}">
                <a16:creationId xmlns:a16="http://schemas.microsoft.com/office/drawing/2014/main" id="{E219ECB3-CFA3-429C-B1CF-041062F5632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C062B1F-0061-48C2-8D87-3808F1AE75A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5867034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98DD9-F834-481B-AD7E-ED3D50E92F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58B994-4C8D-43AD-94AE-2B1E0CDCAB09}"/>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4" name="Footer Placeholder 3">
            <a:extLst>
              <a:ext uri="{FF2B5EF4-FFF2-40B4-BE49-F238E27FC236}">
                <a16:creationId xmlns:a16="http://schemas.microsoft.com/office/drawing/2014/main" id="{8BBE7B68-6FD4-4654-A666-8FC8321681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AB4961C-418F-4EF9-97A6-9C5CE53814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9693271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F7630-EDB2-42D6-86DA-E09D03B7A957}"/>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3" name="Footer Placeholder 2">
            <a:extLst>
              <a:ext uri="{FF2B5EF4-FFF2-40B4-BE49-F238E27FC236}">
                <a16:creationId xmlns:a16="http://schemas.microsoft.com/office/drawing/2014/main" id="{8ED4B388-C6AA-4B53-99FA-0CD1FC5DF4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C8C8F0-6752-4F73-8B49-BF6D71C08D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302549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82811-8229-4D73-B629-B686C83688C0}"/>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FF8E02-260B-4559-8C36-0A6A3C2ABB3F}"/>
              </a:ext>
            </a:extLst>
          </p:cNvPr>
          <p:cNvSpPr>
            <a:spLocks noGrp="1"/>
          </p:cNvSpPr>
          <p:nvPr>
            <p:ph idx="1"/>
          </p:nvPr>
        </p:nvSpPr>
        <p:spPr>
          <a:xfrm>
            <a:off x="6427693" y="1539424"/>
            <a:ext cx="7654171" cy="7598117"/>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CB8461-A693-4C6B-9CB8-6D8266286D44}"/>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D66E1DBE-E585-43FA-85C2-91D84B3CC02E}"/>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6" name="Footer Placeholder 5">
            <a:extLst>
              <a:ext uri="{FF2B5EF4-FFF2-40B4-BE49-F238E27FC236}">
                <a16:creationId xmlns:a16="http://schemas.microsoft.com/office/drawing/2014/main" id="{D2EBD5D8-425D-46C3-9E9F-7BD308F8D1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CBD7C0-DE16-4AB4-9361-93A215C642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1761226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6E3C-02D9-4BE2-9CDB-FAFA4D2E2665}"/>
              </a:ext>
            </a:extLst>
          </p:cNvPr>
          <p:cNvSpPr>
            <a:spLocks noGrp="1"/>
          </p:cNvSpPr>
          <p:nvPr>
            <p:ph type="title"/>
          </p:nvPr>
        </p:nvSpPr>
        <p:spPr>
          <a:xfrm>
            <a:off x="1041425" y="712788"/>
            <a:ext cx="4876383" cy="2494756"/>
          </a:xfrm>
        </p:spPr>
        <p:txBody>
          <a:bodyPr anchor="b"/>
          <a:lstStyle>
            <a:lvl1pPr>
              <a:defRPr sz="3968"/>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FCE0CC-74B6-4C1B-BC34-21048B49ADF9}"/>
              </a:ext>
            </a:extLst>
          </p:cNvPr>
          <p:cNvSpPr>
            <a:spLocks noGrp="1"/>
          </p:cNvSpPr>
          <p:nvPr>
            <p:ph type="pic" idx="1"/>
          </p:nvPr>
        </p:nvSpPr>
        <p:spPr>
          <a:xfrm>
            <a:off x="6427693" y="1539424"/>
            <a:ext cx="7654171" cy="7598117"/>
          </a:xfrm>
        </p:spPr>
        <p:txBody>
          <a:bodyPr/>
          <a:lstStyle>
            <a:lvl1pPr marL="0" indent="0">
              <a:buNone/>
              <a:defRPr sz="3968"/>
            </a:lvl1pPr>
            <a:lvl2pPr marL="566974" indent="0">
              <a:buNone/>
              <a:defRPr sz="3472"/>
            </a:lvl2pPr>
            <a:lvl3pPr marL="1133947" indent="0">
              <a:buNone/>
              <a:defRPr sz="2976"/>
            </a:lvl3pPr>
            <a:lvl4pPr marL="1700921" indent="0">
              <a:buNone/>
              <a:defRPr sz="2480"/>
            </a:lvl4pPr>
            <a:lvl5pPr marL="2267895" indent="0">
              <a:buNone/>
              <a:defRPr sz="2480"/>
            </a:lvl5pPr>
            <a:lvl6pPr marL="2834869" indent="0">
              <a:buNone/>
              <a:defRPr sz="2480"/>
            </a:lvl6pPr>
            <a:lvl7pPr marL="3401842" indent="0">
              <a:buNone/>
              <a:defRPr sz="2480"/>
            </a:lvl7pPr>
            <a:lvl8pPr marL="3968816" indent="0">
              <a:buNone/>
              <a:defRPr sz="2480"/>
            </a:lvl8pPr>
            <a:lvl9pPr marL="4535790" indent="0">
              <a:buNone/>
              <a:defRPr sz="2480"/>
            </a:lvl9pPr>
          </a:lstStyle>
          <a:p>
            <a:endParaRPr lang="en-GB"/>
          </a:p>
        </p:txBody>
      </p:sp>
      <p:sp>
        <p:nvSpPr>
          <p:cNvPr id="4" name="Text Placeholder 3">
            <a:extLst>
              <a:ext uri="{FF2B5EF4-FFF2-40B4-BE49-F238E27FC236}">
                <a16:creationId xmlns:a16="http://schemas.microsoft.com/office/drawing/2014/main" id="{68ECBB14-5AD1-458F-BD2C-FF086A92B17C}"/>
              </a:ext>
            </a:extLst>
          </p:cNvPr>
          <p:cNvSpPr>
            <a:spLocks noGrp="1"/>
          </p:cNvSpPr>
          <p:nvPr>
            <p:ph type="body" sz="half" idx="2"/>
          </p:nvPr>
        </p:nvSpPr>
        <p:spPr>
          <a:xfrm>
            <a:off x="1041425" y="3207544"/>
            <a:ext cx="4876383" cy="5942372"/>
          </a:xfrm>
        </p:spPr>
        <p:txBody>
          <a:bodyPr/>
          <a:lstStyle>
            <a:lvl1pPr marL="0" indent="0">
              <a:buNone/>
              <a:defRPr sz="1984"/>
            </a:lvl1pPr>
            <a:lvl2pPr marL="566974" indent="0">
              <a:buNone/>
              <a:defRPr sz="1736"/>
            </a:lvl2pPr>
            <a:lvl3pPr marL="1133947" indent="0">
              <a:buNone/>
              <a:defRPr sz="1488"/>
            </a:lvl3pPr>
            <a:lvl4pPr marL="1700921" indent="0">
              <a:buNone/>
              <a:defRPr sz="1240"/>
            </a:lvl4pPr>
            <a:lvl5pPr marL="2267895" indent="0">
              <a:buNone/>
              <a:defRPr sz="1240"/>
            </a:lvl5pPr>
            <a:lvl6pPr marL="2834869" indent="0">
              <a:buNone/>
              <a:defRPr sz="1240"/>
            </a:lvl6pPr>
            <a:lvl7pPr marL="3401842" indent="0">
              <a:buNone/>
              <a:defRPr sz="1240"/>
            </a:lvl7pPr>
            <a:lvl8pPr marL="3968816" indent="0">
              <a:buNone/>
              <a:defRPr sz="1240"/>
            </a:lvl8pPr>
            <a:lvl9pPr marL="4535790" indent="0">
              <a:buNone/>
              <a:defRPr sz="1240"/>
            </a:lvl9pPr>
          </a:lstStyle>
          <a:p>
            <a:pPr lvl="0"/>
            <a:r>
              <a:rPr lang="en-US"/>
              <a:t>Click to edit Master text styles</a:t>
            </a:r>
          </a:p>
        </p:txBody>
      </p:sp>
      <p:sp>
        <p:nvSpPr>
          <p:cNvPr id="5" name="Date Placeholder 4">
            <a:extLst>
              <a:ext uri="{FF2B5EF4-FFF2-40B4-BE49-F238E27FC236}">
                <a16:creationId xmlns:a16="http://schemas.microsoft.com/office/drawing/2014/main" id="{6EAAD128-9FBF-491D-B890-DDC069A9ADA8}"/>
              </a:ext>
            </a:extLst>
          </p:cNvPr>
          <p:cNvSpPr>
            <a:spLocks noGrp="1"/>
          </p:cNvSpPr>
          <p:nvPr>
            <p:ph type="dt" sz="half" idx="10"/>
          </p:nvPr>
        </p:nvSpPr>
        <p:spPr/>
        <p:txBody>
          <a:bodyPr/>
          <a:lstStyle/>
          <a:p>
            <a:fld id="{769B2497-EF2D-412D-9931-2DFB4D1BEF1F}" type="datetimeFigureOut">
              <a:rPr lang="en-GB" smtClean="0"/>
              <a:t>07/09/2020</a:t>
            </a:fld>
            <a:endParaRPr lang="en-GB"/>
          </a:p>
        </p:txBody>
      </p:sp>
      <p:sp>
        <p:nvSpPr>
          <p:cNvPr id="6" name="Footer Placeholder 5">
            <a:extLst>
              <a:ext uri="{FF2B5EF4-FFF2-40B4-BE49-F238E27FC236}">
                <a16:creationId xmlns:a16="http://schemas.microsoft.com/office/drawing/2014/main" id="{760A5490-D63B-41C9-A58A-366AD65551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3A3E22-8785-4B70-AC40-CF0A126DAB7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4828965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C2B26-EC73-44FC-A620-DE45DEFBE529}"/>
              </a:ext>
            </a:extLst>
          </p:cNvPr>
          <p:cNvSpPr>
            <a:spLocks noGrp="1"/>
          </p:cNvSpPr>
          <p:nvPr>
            <p:ph type="title"/>
          </p:nvPr>
        </p:nvSpPr>
        <p:spPr>
          <a:xfrm>
            <a:off x="1039456" y="569241"/>
            <a:ext cx="13040439" cy="206659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F60494-9065-49E7-AAB7-FD279F33565D}"/>
              </a:ext>
            </a:extLst>
          </p:cNvPr>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BA9B93-3BA4-4917-9A36-87B7A5E7EEBC}"/>
              </a:ext>
            </a:extLst>
          </p:cNvPr>
          <p:cNvSpPr>
            <a:spLocks noGrp="1"/>
          </p:cNvSpPr>
          <p:nvPr>
            <p:ph type="dt" sz="half" idx="2"/>
          </p:nvPr>
        </p:nvSpPr>
        <p:spPr>
          <a:xfrm>
            <a:off x="1039455" y="9909727"/>
            <a:ext cx="3401854" cy="569240"/>
          </a:xfrm>
          <a:prstGeom prst="rect">
            <a:avLst/>
          </a:prstGeom>
        </p:spPr>
        <p:txBody>
          <a:bodyPr vert="horz" lIns="91440" tIns="45720" rIns="91440" bIns="45720" rtlCol="0" anchor="ctr"/>
          <a:lstStyle>
            <a:lvl1pPr algn="l">
              <a:defRPr sz="1488">
                <a:solidFill>
                  <a:schemeClr val="tx1">
                    <a:tint val="75000"/>
                  </a:schemeClr>
                </a:solidFill>
              </a:defRPr>
            </a:lvl1pPr>
          </a:lstStyle>
          <a:p>
            <a:fld id="{769B2497-EF2D-412D-9931-2DFB4D1BEF1F}" type="datetimeFigureOut">
              <a:rPr lang="en-GB" smtClean="0"/>
              <a:t>07/09/2020</a:t>
            </a:fld>
            <a:endParaRPr lang="en-GB"/>
          </a:p>
        </p:txBody>
      </p:sp>
      <p:sp>
        <p:nvSpPr>
          <p:cNvPr id="5" name="Footer Placeholder 4">
            <a:extLst>
              <a:ext uri="{FF2B5EF4-FFF2-40B4-BE49-F238E27FC236}">
                <a16:creationId xmlns:a16="http://schemas.microsoft.com/office/drawing/2014/main" id="{A64EE186-4CDC-4638-B53F-21AE49862AC1}"/>
              </a:ext>
            </a:extLst>
          </p:cNvPr>
          <p:cNvSpPr>
            <a:spLocks noGrp="1"/>
          </p:cNvSpPr>
          <p:nvPr>
            <p:ph type="ftr" sz="quarter" idx="3"/>
          </p:nvPr>
        </p:nvSpPr>
        <p:spPr>
          <a:xfrm>
            <a:off x="5008285" y="9909727"/>
            <a:ext cx="5102781" cy="569240"/>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21F6E8-1C31-4315-8B68-D3CA8F30E0E7}"/>
              </a:ext>
            </a:extLst>
          </p:cNvPr>
          <p:cNvSpPr>
            <a:spLocks noGrp="1"/>
          </p:cNvSpPr>
          <p:nvPr>
            <p:ph type="sldNum" sz="quarter" idx="4"/>
          </p:nvPr>
        </p:nvSpPr>
        <p:spPr>
          <a:xfrm>
            <a:off x="10678041" y="9909727"/>
            <a:ext cx="3401854" cy="569240"/>
          </a:xfrm>
          <a:prstGeom prst="rect">
            <a:avLst/>
          </a:prstGeom>
        </p:spPr>
        <p:txBody>
          <a:bodyPr vert="horz" lIns="91440" tIns="45720" rIns="91440" bIns="45720" rtlCol="0" anchor="ctr"/>
          <a:lstStyle>
            <a:lvl1pPr algn="r">
              <a:defRPr sz="1488">
                <a:solidFill>
                  <a:schemeClr val="tx1">
                    <a:tint val="75000"/>
                  </a:schemeClr>
                </a:solidFill>
              </a:defRPr>
            </a:lvl1p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1257829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1133947"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87" indent="-283487" algn="l" defTabSz="1133947"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461" indent="-283487" algn="l" defTabSz="1133947"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434" indent="-283487" algn="l" defTabSz="1133947"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408"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382"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355"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329"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2303"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9277" indent="-283487" algn="l" defTabSz="1133947"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947" rtl="0" eaLnBrk="1" latinLnBrk="0" hangingPunct="1">
        <a:defRPr sz="2232" kern="1200">
          <a:solidFill>
            <a:schemeClr val="tx1"/>
          </a:solidFill>
          <a:latin typeface="+mn-lt"/>
          <a:ea typeface="+mn-ea"/>
          <a:cs typeface="+mn-cs"/>
        </a:defRPr>
      </a:lvl1pPr>
      <a:lvl2pPr marL="566974" algn="l" defTabSz="1133947" rtl="0" eaLnBrk="1" latinLnBrk="0" hangingPunct="1">
        <a:defRPr sz="2232" kern="1200">
          <a:solidFill>
            <a:schemeClr val="tx1"/>
          </a:solidFill>
          <a:latin typeface="+mn-lt"/>
          <a:ea typeface="+mn-ea"/>
          <a:cs typeface="+mn-cs"/>
        </a:defRPr>
      </a:lvl2pPr>
      <a:lvl3pPr marL="1133947" algn="l" defTabSz="1133947" rtl="0" eaLnBrk="1" latinLnBrk="0" hangingPunct="1">
        <a:defRPr sz="2232" kern="1200">
          <a:solidFill>
            <a:schemeClr val="tx1"/>
          </a:solidFill>
          <a:latin typeface="+mn-lt"/>
          <a:ea typeface="+mn-ea"/>
          <a:cs typeface="+mn-cs"/>
        </a:defRPr>
      </a:lvl3pPr>
      <a:lvl4pPr marL="1700921" algn="l" defTabSz="1133947" rtl="0" eaLnBrk="1" latinLnBrk="0" hangingPunct="1">
        <a:defRPr sz="2232" kern="1200">
          <a:solidFill>
            <a:schemeClr val="tx1"/>
          </a:solidFill>
          <a:latin typeface="+mn-lt"/>
          <a:ea typeface="+mn-ea"/>
          <a:cs typeface="+mn-cs"/>
        </a:defRPr>
      </a:lvl4pPr>
      <a:lvl5pPr marL="2267895" algn="l" defTabSz="1133947" rtl="0" eaLnBrk="1" latinLnBrk="0" hangingPunct="1">
        <a:defRPr sz="2232" kern="1200">
          <a:solidFill>
            <a:schemeClr val="tx1"/>
          </a:solidFill>
          <a:latin typeface="+mn-lt"/>
          <a:ea typeface="+mn-ea"/>
          <a:cs typeface="+mn-cs"/>
        </a:defRPr>
      </a:lvl5pPr>
      <a:lvl6pPr marL="2834869" algn="l" defTabSz="1133947" rtl="0" eaLnBrk="1" latinLnBrk="0" hangingPunct="1">
        <a:defRPr sz="2232" kern="1200">
          <a:solidFill>
            <a:schemeClr val="tx1"/>
          </a:solidFill>
          <a:latin typeface="+mn-lt"/>
          <a:ea typeface="+mn-ea"/>
          <a:cs typeface="+mn-cs"/>
        </a:defRPr>
      </a:lvl6pPr>
      <a:lvl7pPr marL="3401842" algn="l" defTabSz="1133947" rtl="0" eaLnBrk="1" latinLnBrk="0" hangingPunct="1">
        <a:defRPr sz="2232" kern="1200">
          <a:solidFill>
            <a:schemeClr val="tx1"/>
          </a:solidFill>
          <a:latin typeface="+mn-lt"/>
          <a:ea typeface="+mn-ea"/>
          <a:cs typeface="+mn-cs"/>
        </a:defRPr>
      </a:lvl7pPr>
      <a:lvl8pPr marL="3968816" algn="l" defTabSz="1133947" rtl="0" eaLnBrk="1" latinLnBrk="0" hangingPunct="1">
        <a:defRPr sz="2232" kern="1200">
          <a:solidFill>
            <a:schemeClr val="tx1"/>
          </a:solidFill>
          <a:latin typeface="+mn-lt"/>
          <a:ea typeface="+mn-ea"/>
          <a:cs typeface="+mn-cs"/>
        </a:defRPr>
      </a:lvl8pPr>
      <a:lvl9pPr marL="4535790" algn="l" defTabSz="1133947"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hildrens-neighbourhoods@glasgow.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hildrens-neighbourhoods@glasgow.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childrens-neighbourhoods@glasgow.ac.uk"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olicyscotand.gla.ac.uk/tag/resil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3275787" y="-2247194"/>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688250" y="3151978"/>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pic>
        <p:nvPicPr>
          <p:cNvPr id="56" name="Google Shape;56;p13"/>
          <p:cNvPicPr preferRelativeResize="0"/>
          <p:nvPr/>
        </p:nvPicPr>
        <p:blipFill>
          <a:blip r:embed="rId3">
            <a:alphaModFix/>
          </a:blip>
          <a:stretch>
            <a:fillRect/>
          </a:stretch>
        </p:blipFill>
        <p:spPr>
          <a:xfrm>
            <a:off x="10252165" y="365953"/>
            <a:ext cx="4488550" cy="4222650"/>
          </a:xfrm>
          <a:prstGeom prst="rect">
            <a:avLst/>
          </a:prstGeom>
          <a:noFill/>
          <a:ln>
            <a:noFill/>
          </a:ln>
        </p:spPr>
      </p:pic>
      <p:cxnSp>
        <p:nvCxnSpPr>
          <p:cNvPr id="57" name="Google Shape;57;p13"/>
          <p:cNvCxnSpPr>
            <a:cxnSpLocks/>
          </p:cNvCxnSpPr>
          <p:nvPr/>
        </p:nvCxnSpPr>
        <p:spPr>
          <a:xfrm>
            <a:off x="261257" y="5614970"/>
            <a:ext cx="14479458" cy="0"/>
          </a:xfrm>
          <a:prstGeom prst="straightConnector1">
            <a:avLst/>
          </a:prstGeom>
          <a:noFill/>
          <a:ln w="38100" cap="flat" cmpd="sng">
            <a:solidFill>
              <a:srgbClr val="EF398C"/>
            </a:solidFill>
            <a:prstDash val="solid"/>
            <a:round/>
            <a:headEnd type="none" w="med" len="med"/>
            <a:tailEnd type="none" w="med" len="med"/>
          </a:ln>
        </p:spPr>
      </p:cxnSp>
      <p:sp>
        <p:nvSpPr>
          <p:cNvPr id="58" name="Google Shape;58;p13"/>
          <p:cNvSpPr txBox="1"/>
          <p:nvPr/>
        </p:nvSpPr>
        <p:spPr>
          <a:xfrm>
            <a:off x="648446" y="865978"/>
            <a:ext cx="9414300" cy="3222600"/>
          </a:xfrm>
          <a:prstGeom prst="rect">
            <a:avLst/>
          </a:prstGeom>
          <a:noFill/>
          <a:ln>
            <a:noFill/>
          </a:ln>
        </p:spPr>
        <p:txBody>
          <a:bodyPr spcFirstLastPara="1" wrap="square" lIns="244200" tIns="244200" rIns="244200" bIns="244200" anchor="t" anchorCtr="0">
            <a:noAutofit/>
          </a:bodyPr>
          <a:lstStyle/>
          <a:p>
            <a:pPr marL="0" lvl="0" indent="0" algn="l" rtl="0">
              <a:spcBef>
                <a:spcPts val="0"/>
              </a:spcBef>
              <a:spcAft>
                <a:spcPts val="0"/>
              </a:spcAft>
              <a:buNone/>
            </a:pPr>
            <a:endParaRPr lang="en-GB" sz="4800" b="1" dirty="0">
              <a:latin typeface="Calibri" panose="020F0502020204030204" pitchFamily="34" charset="0"/>
              <a:ea typeface="Noticia Text"/>
              <a:cs typeface="Calibri" panose="020F0502020204030204" pitchFamily="34" charset="0"/>
              <a:sym typeface="Noticia Text"/>
            </a:endParaRPr>
          </a:p>
          <a:p>
            <a:pPr marL="0" lvl="0" indent="0" algn="l" rtl="0">
              <a:spcBef>
                <a:spcPts val="0"/>
              </a:spcBef>
              <a:spcAft>
                <a:spcPts val="0"/>
              </a:spcAft>
              <a:buNone/>
            </a:pPr>
            <a:endParaRPr lang="en-GB" sz="4800" b="1" dirty="0">
              <a:latin typeface="Calibri" panose="020F0502020204030204" pitchFamily="34" charset="0"/>
              <a:ea typeface="Noticia Text"/>
              <a:cs typeface="Calibri" panose="020F0502020204030204" pitchFamily="34" charset="0"/>
              <a:sym typeface="Noticia Text"/>
            </a:endParaRPr>
          </a:p>
          <a:p>
            <a:pPr marL="0" lvl="0" indent="0" algn="l" rtl="0">
              <a:spcBef>
                <a:spcPts val="0"/>
              </a:spcBef>
              <a:spcAft>
                <a:spcPts val="0"/>
              </a:spcAft>
              <a:buNone/>
            </a:pPr>
            <a:endParaRPr lang="en-GB" sz="4800" b="1" dirty="0">
              <a:latin typeface="Calibri" panose="020F0502020204030204" pitchFamily="34" charset="0"/>
              <a:ea typeface="Noticia Text"/>
              <a:cs typeface="Calibri" panose="020F0502020204030204" pitchFamily="34" charset="0"/>
              <a:sym typeface="Noticia Text"/>
            </a:endParaRPr>
          </a:p>
          <a:p>
            <a:pPr marL="0" lvl="0" indent="0" algn="l" rtl="0">
              <a:spcBef>
                <a:spcPts val="0"/>
              </a:spcBef>
              <a:spcAft>
                <a:spcPts val="0"/>
              </a:spcAft>
              <a:buNone/>
            </a:pPr>
            <a:r>
              <a:rPr lang="en-GB" sz="4800" b="1" dirty="0">
                <a:latin typeface="Calibri" panose="020F0502020204030204" pitchFamily="34" charset="0"/>
                <a:ea typeface="Noticia Text"/>
                <a:cs typeface="Calibri" panose="020F0502020204030204" pitchFamily="34" charset="0"/>
                <a:sym typeface="Noticia Text"/>
              </a:rPr>
              <a:t>Third sector organisations and their essential role in COVID-19 response and recovery</a:t>
            </a:r>
            <a:r>
              <a:rPr lang="en-GB" sz="4800" dirty="0">
                <a:latin typeface="Noticia Text"/>
                <a:ea typeface="Noticia Text"/>
                <a:cs typeface="Noticia Text"/>
                <a:sym typeface="Noticia Text"/>
              </a:rPr>
              <a:t> </a:t>
            </a:r>
            <a:endParaRPr sz="4800" dirty="0">
              <a:latin typeface="Noticia Text"/>
              <a:ea typeface="Noticia Text"/>
              <a:cs typeface="Noticia Text"/>
              <a:sym typeface="Noticia Text"/>
            </a:endParaRPr>
          </a:p>
        </p:txBody>
      </p:sp>
      <p:sp>
        <p:nvSpPr>
          <p:cNvPr id="59" name="Google Shape;59;p13"/>
          <p:cNvSpPr txBox="1"/>
          <p:nvPr/>
        </p:nvSpPr>
        <p:spPr>
          <a:xfrm>
            <a:off x="701723" y="5901102"/>
            <a:ext cx="10233755" cy="2525400"/>
          </a:xfrm>
          <a:prstGeom prst="rect">
            <a:avLst/>
          </a:prstGeom>
          <a:noFill/>
          <a:ln>
            <a:noFill/>
          </a:ln>
        </p:spPr>
        <p:txBody>
          <a:bodyPr spcFirstLastPara="1" wrap="square" lIns="244200" tIns="244200" rIns="244200" bIns="244200" anchor="t" anchorCtr="0">
            <a:noAutofit/>
          </a:bodyPr>
          <a:lstStyle/>
          <a:p>
            <a:pPr marL="0" lvl="0" indent="0" algn="l" rtl="0">
              <a:spcBef>
                <a:spcPts val="0"/>
              </a:spcBef>
              <a:spcAft>
                <a:spcPts val="0"/>
              </a:spcAft>
              <a:buClr>
                <a:schemeClr val="dk1"/>
              </a:buClr>
              <a:buSzPts val="1100"/>
              <a:buFont typeface="Arial"/>
              <a:buNone/>
            </a:pPr>
            <a:r>
              <a:rPr lang="en-GB" sz="3600" dirty="0">
                <a:latin typeface="Calibri" panose="020F0502020204030204" pitchFamily="34" charset="0"/>
                <a:cs typeface="Calibri" panose="020F0502020204030204" pitchFamily="34" charset="0"/>
              </a:rPr>
              <a:t>Claire Bynner, University of Glasgow</a:t>
            </a:r>
          </a:p>
          <a:p>
            <a:pPr marL="0" lvl="0" indent="0" algn="l" rtl="0">
              <a:spcBef>
                <a:spcPts val="0"/>
              </a:spcBef>
              <a:spcAft>
                <a:spcPts val="0"/>
              </a:spcAft>
              <a:buClr>
                <a:schemeClr val="dk1"/>
              </a:buClr>
              <a:buSzPts val="1100"/>
              <a:buFont typeface="Arial"/>
              <a:buNone/>
            </a:pPr>
            <a:endParaRPr lang="en-GB" sz="3600" dirty="0">
              <a:latin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r>
              <a:rPr lang="en-GB" sz="3600" dirty="0">
                <a:latin typeface="Calibri" panose="020F0502020204030204" pitchFamily="34" charset="0"/>
                <a:cs typeface="Calibri" panose="020F0502020204030204" pitchFamily="34" charset="0"/>
              </a:rPr>
              <a:t>Research Team : Claire Bynner,  Maureen McBride, Sarah Ward, Sarah </a:t>
            </a:r>
            <a:r>
              <a:rPr lang="en-GB" sz="3600" dirty="0" err="1">
                <a:latin typeface="Calibri" panose="020F0502020204030204" pitchFamily="34" charset="0"/>
                <a:cs typeface="Calibri" panose="020F0502020204030204" pitchFamily="34" charset="0"/>
              </a:rPr>
              <a:t>Weakley</a:t>
            </a:r>
            <a:r>
              <a:rPr lang="en-GB" sz="3600" dirty="0">
                <a:latin typeface="Calibri" panose="020F0502020204030204" pitchFamily="34" charset="0"/>
                <a:cs typeface="Calibri" panose="020F0502020204030204" pitchFamily="34" charset="0"/>
              </a:rPr>
              <a:t>  </a:t>
            </a:r>
            <a:endParaRPr sz="2100" dirty="0">
              <a:latin typeface="Calibri" panose="020F0502020204030204" pitchFamily="34" charset="0"/>
              <a:cs typeface="Calibri" panose="020F0502020204030204" pitchFamily="34" charset="0"/>
            </a:endParaRPr>
          </a:p>
        </p:txBody>
      </p:sp>
      <p:sp>
        <p:nvSpPr>
          <p:cNvPr id="62" name="Google Shape;62;p13"/>
          <p:cNvSpPr txBox="1"/>
          <p:nvPr/>
        </p:nvSpPr>
        <p:spPr>
          <a:xfrm>
            <a:off x="811000" y="8647124"/>
            <a:ext cx="9311400" cy="11034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100" dirty="0">
                <a:solidFill>
                  <a:schemeClr val="dk1"/>
                </a:solidFill>
                <a:latin typeface="Georgia" panose="02040502050405020303" pitchFamily="18" charset="0"/>
                <a:ea typeface="Cambria" panose="02040503050406030204" pitchFamily="18" charset="0"/>
                <a:cs typeface="Noticia Text"/>
                <a:sym typeface="Noticia Text"/>
              </a:rPr>
              <a:t>Web:</a:t>
            </a:r>
            <a:r>
              <a:rPr lang="en-GB" sz="2100" dirty="0">
                <a:solidFill>
                  <a:srgbClr val="57B5E8"/>
                </a:solidFill>
                <a:latin typeface="Georgia" panose="02040502050405020303" pitchFamily="18" charset="0"/>
                <a:ea typeface="Cambria" panose="02040503050406030204" pitchFamily="18" charset="0"/>
                <a:cs typeface="Noticia Text"/>
                <a:sym typeface="Noticia Text"/>
              </a:rPr>
              <a:t> childrensneighbourhoodsscotland.com</a:t>
            </a:r>
            <a:endParaRPr sz="2100" dirty="0">
              <a:solidFill>
                <a:srgbClr val="57B5E8"/>
              </a:solidFill>
              <a:latin typeface="Georgia" panose="02040502050405020303" pitchFamily="18" charset="0"/>
              <a:ea typeface="Cambria" panose="02040503050406030204" pitchFamily="18" charset="0"/>
              <a:cs typeface="Noticia Text"/>
              <a:sym typeface="Noticia Text"/>
            </a:endParaRPr>
          </a:p>
          <a:p>
            <a:pPr marL="0" lvl="0" indent="0" algn="l" rtl="0">
              <a:spcBef>
                <a:spcPts val="0"/>
              </a:spcBef>
              <a:spcAft>
                <a:spcPts val="0"/>
              </a:spcAft>
              <a:buNone/>
            </a:pPr>
            <a:r>
              <a:rPr lang="en-GB" sz="2100" dirty="0">
                <a:solidFill>
                  <a:schemeClr val="dk1"/>
                </a:solidFill>
                <a:latin typeface="Georgia" panose="02040502050405020303" pitchFamily="18" charset="0"/>
                <a:ea typeface="Cambria" panose="02040503050406030204" pitchFamily="18" charset="0"/>
                <a:cs typeface="Noticia Text"/>
                <a:sym typeface="Noticia Text"/>
              </a:rPr>
              <a:t>Twitter:</a:t>
            </a:r>
            <a:r>
              <a:rPr lang="en-GB" sz="2100" dirty="0">
                <a:solidFill>
                  <a:srgbClr val="57B5E8"/>
                </a:solidFill>
                <a:latin typeface="Georgia" panose="02040502050405020303" pitchFamily="18" charset="0"/>
                <a:ea typeface="Cambria" panose="02040503050406030204" pitchFamily="18" charset="0"/>
                <a:cs typeface="Noticia Text"/>
                <a:sym typeface="Noticia Text"/>
              </a:rPr>
              <a:t> @</a:t>
            </a:r>
            <a:r>
              <a:rPr lang="en-GB" sz="2100" dirty="0" err="1">
                <a:solidFill>
                  <a:srgbClr val="57B5E8"/>
                </a:solidFill>
                <a:latin typeface="Georgia" panose="02040502050405020303" pitchFamily="18" charset="0"/>
                <a:ea typeface="Cambria" panose="02040503050406030204" pitchFamily="18" charset="0"/>
                <a:cs typeface="Noticia Text"/>
                <a:sym typeface="Noticia Text"/>
              </a:rPr>
              <a:t>CnScotland</a:t>
            </a:r>
            <a:r>
              <a:rPr lang="en-GB" sz="2100" dirty="0">
                <a:solidFill>
                  <a:srgbClr val="57B5E8"/>
                </a:solidFill>
                <a:latin typeface="Georgia" panose="02040502050405020303" pitchFamily="18" charset="0"/>
                <a:ea typeface="Cambria" panose="02040503050406030204" pitchFamily="18" charset="0"/>
                <a:cs typeface="Noticia Text"/>
                <a:sym typeface="Noticia Text"/>
              </a:rPr>
              <a:t> #</a:t>
            </a:r>
            <a:r>
              <a:rPr lang="en-GB" sz="2100" dirty="0" err="1">
                <a:solidFill>
                  <a:srgbClr val="57B5E8"/>
                </a:solidFill>
                <a:latin typeface="Georgia" panose="02040502050405020303" pitchFamily="18" charset="0"/>
                <a:ea typeface="Cambria" panose="02040503050406030204" pitchFamily="18" charset="0"/>
                <a:cs typeface="Noticia Text"/>
                <a:sym typeface="Noticia Text"/>
              </a:rPr>
              <a:t>HelpingChildrenAchieve</a:t>
            </a:r>
            <a:endParaRPr lang="en-GB" sz="2100" dirty="0">
              <a:solidFill>
                <a:srgbClr val="57B5E8"/>
              </a:solidFill>
              <a:latin typeface="Georgia" panose="02040502050405020303" pitchFamily="18" charset="0"/>
              <a:ea typeface="Cambria" panose="02040503050406030204" pitchFamily="18" charset="0"/>
              <a:cs typeface="Noticia Text"/>
              <a:sym typeface="Noticia Text"/>
            </a:endParaRPr>
          </a:p>
          <a:p>
            <a:pPr marL="0" lvl="0" indent="0" algn="l" rtl="0">
              <a:spcBef>
                <a:spcPts val="0"/>
              </a:spcBef>
              <a:spcAft>
                <a:spcPts val="0"/>
              </a:spcAft>
              <a:buNone/>
            </a:pPr>
            <a:r>
              <a:rPr lang="en-GB" sz="2100" dirty="0">
                <a:latin typeface="Georgia" panose="02040502050405020303" pitchFamily="18" charset="0"/>
                <a:ea typeface="Cambria" panose="02040503050406030204" pitchFamily="18" charset="0"/>
                <a:cs typeface="Noticia Text"/>
                <a:sym typeface="Noticia Text"/>
              </a:rPr>
              <a:t>Email: </a:t>
            </a:r>
            <a:r>
              <a:rPr lang="en-GB" sz="2100" dirty="0">
                <a:solidFill>
                  <a:schemeClr val="accent2"/>
                </a:solidFill>
                <a:latin typeface="Georgia" panose="02040502050405020303" pitchFamily="18" charset="0"/>
                <a:ea typeface="Cambria" panose="02040503050406030204" pitchFamily="18" charset="0"/>
                <a:cs typeface="Noticia Text"/>
                <a:sym typeface="Noticia Text"/>
                <a:hlinkClick r:id="rId4">
                  <a:extLst>
                    <a:ext uri="{A12FA001-AC4F-418D-AE19-62706E023703}">
                      <ahyp:hlinkClr xmlns:ahyp="http://schemas.microsoft.com/office/drawing/2018/hyperlinkcolor" val="tx"/>
                    </a:ext>
                  </a:extLst>
                </a:hlinkClick>
              </a:rPr>
              <a:t>childrens-neighbourhoods@glasgow.ac.uk</a:t>
            </a:r>
            <a:endParaRPr sz="2100" dirty="0">
              <a:solidFill>
                <a:schemeClr val="accent2"/>
              </a:solidFill>
              <a:latin typeface="Georgia" panose="02040502050405020303" pitchFamily="18" charset="0"/>
              <a:ea typeface="Cambria" panose="02040503050406030204" pitchFamily="18" charset="0"/>
              <a:cs typeface="Noticia Text"/>
              <a:sym typeface="Noticia Text"/>
            </a:endParaRPr>
          </a:p>
        </p:txBody>
      </p:sp>
    </p:spTree>
    <p:extLst>
      <p:ext uri="{BB962C8B-B14F-4D97-AF65-F5344CB8AC3E}">
        <p14:creationId xmlns:p14="http://schemas.microsoft.com/office/powerpoint/2010/main" val="1947630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p:nvPr/>
        </p:nvSpPr>
        <p:spPr>
          <a:xfrm>
            <a:off x="-3275787" y="-2247194"/>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980761" y="2595019"/>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pic>
        <p:nvPicPr>
          <p:cNvPr id="56" name="Google Shape;56;p13"/>
          <p:cNvPicPr preferRelativeResize="0">
            <a:picLocks noChangeAspect="1"/>
          </p:cNvPicPr>
          <p:nvPr/>
        </p:nvPicPr>
        <p:blipFill>
          <a:blip r:embed="rId3">
            <a:alphaModFix/>
          </a:blip>
          <a:stretch>
            <a:fillRect/>
          </a:stretch>
        </p:blipFill>
        <p:spPr>
          <a:xfrm>
            <a:off x="12352633" y="365953"/>
            <a:ext cx="2388081" cy="2246612"/>
          </a:xfrm>
          <a:prstGeom prst="rect">
            <a:avLst/>
          </a:prstGeom>
          <a:noFill/>
          <a:ln>
            <a:noFill/>
          </a:ln>
        </p:spPr>
      </p:pic>
      <p:cxnSp>
        <p:nvCxnSpPr>
          <p:cNvPr id="57" name="Google Shape;57;p13"/>
          <p:cNvCxnSpPr>
            <a:cxnSpLocks/>
          </p:cNvCxnSpPr>
          <p:nvPr/>
        </p:nvCxnSpPr>
        <p:spPr>
          <a:xfrm>
            <a:off x="217600" y="2781575"/>
            <a:ext cx="14523114" cy="0"/>
          </a:xfrm>
          <a:prstGeom prst="straightConnector1">
            <a:avLst/>
          </a:prstGeom>
          <a:noFill/>
          <a:ln w="38100" cap="flat" cmpd="sng">
            <a:solidFill>
              <a:srgbClr val="EF398C"/>
            </a:solidFill>
            <a:prstDash val="solid"/>
            <a:round/>
            <a:headEnd type="none" w="med" len="med"/>
            <a:tailEnd type="none" w="med" len="med"/>
          </a:ln>
        </p:spPr>
      </p:cxnSp>
      <p:sp>
        <p:nvSpPr>
          <p:cNvPr id="61" name="Google Shape;61;p13"/>
          <p:cNvSpPr txBox="1"/>
          <p:nvPr/>
        </p:nvSpPr>
        <p:spPr>
          <a:xfrm>
            <a:off x="648450" y="941275"/>
            <a:ext cx="6397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latin typeface="Georgia" panose="02040502050405020303" pitchFamily="18" charset="0"/>
              <a:ea typeface="Cambria" panose="02040503050406030204" pitchFamily="18" charset="0"/>
              <a:cs typeface="Georgia"/>
              <a:sym typeface="Georgia"/>
            </a:endParaRPr>
          </a:p>
        </p:txBody>
      </p:sp>
      <p:sp>
        <p:nvSpPr>
          <p:cNvPr id="62" name="Google Shape;62;p13"/>
          <p:cNvSpPr txBox="1"/>
          <p:nvPr/>
        </p:nvSpPr>
        <p:spPr>
          <a:xfrm>
            <a:off x="217600" y="9443979"/>
            <a:ext cx="9311400" cy="11034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latin typeface="Georgia" panose="02040502050405020303" pitchFamily="18" charset="0"/>
                <a:ea typeface="Cambria" panose="02040503050406030204" pitchFamily="18" charset="0"/>
                <a:cs typeface="Noticia Text"/>
                <a:sym typeface="Noticia Text"/>
              </a:rPr>
              <a:t>Web:</a:t>
            </a:r>
            <a:r>
              <a:rPr lang="en-GB" dirty="0">
                <a:solidFill>
                  <a:srgbClr val="57B5E8"/>
                </a:solidFill>
                <a:latin typeface="Georgia" panose="02040502050405020303" pitchFamily="18" charset="0"/>
                <a:ea typeface="Cambria" panose="02040503050406030204" pitchFamily="18" charset="0"/>
                <a:cs typeface="Noticia Text"/>
                <a:sym typeface="Noticia Text"/>
              </a:rPr>
              <a:t> childrensneighbourhoodsscotland.com</a:t>
            </a:r>
            <a:endParaRPr dirty="0">
              <a:solidFill>
                <a:srgbClr val="57B5E8"/>
              </a:solidFill>
              <a:latin typeface="Georgia" panose="02040502050405020303" pitchFamily="18" charset="0"/>
              <a:ea typeface="Cambria" panose="02040503050406030204" pitchFamily="18" charset="0"/>
              <a:cs typeface="Noticia Text"/>
              <a:sym typeface="Noticia Text"/>
            </a:endParaRPr>
          </a:p>
          <a:p>
            <a:pPr marL="0" lvl="0" indent="0" algn="l" rtl="0">
              <a:spcBef>
                <a:spcPts val="0"/>
              </a:spcBef>
              <a:spcAft>
                <a:spcPts val="0"/>
              </a:spcAft>
              <a:buNone/>
            </a:pPr>
            <a:r>
              <a:rPr lang="en-GB" dirty="0">
                <a:solidFill>
                  <a:schemeClr val="dk1"/>
                </a:solidFill>
                <a:latin typeface="Georgia" panose="02040502050405020303" pitchFamily="18" charset="0"/>
                <a:ea typeface="Cambria" panose="02040503050406030204" pitchFamily="18" charset="0"/>
                <a:cs typeface="Noticia Text"/>
                <a:sym typeface="Noticia Text"/>
              </a:rPr>
              <a:t>Twitter:</a:t>
            </a:r>
            <a:r>
              <a:rPr lang="en-GB" dirty="0">
                <a:solidFill>
                  <a:srgbClr val="57B5E8"/>
                </a:solidFill>
                <a:latin typeface="Georgia" panose="02040502050405020303" pitchFamily="18" charset="0"/>
                <a:ea typeface="Cambria" panose="02040503050406030204" pitchFamily="18" charset="0"/>
                <a:cs typeface="Noticia Text"/>
                <a:sym typeface="Noticia Text"/>
              </a:rPr>
              <a:t> @</a:t>
            </a:r>
            <a:r>
              <a:rPr lang="en-GB" dirty="0" err="1">
                <a:solidFill>
                  <a:srgbClr val="57B5E8"/>
                </a:solidFill>
                <a:latin typeface="Georgia" panose="02040502050405020303" pitchFamily="18" charset="0"/>
                <a:ea typeface="Cambria" panose="02040503050406030204" pitchFamily="18" charset="0"/>
                <a:cs typeface="Noticia Text"/>
                <a:sym typeface="Noticia Text"/>
              </a:rPr>
              <a:t>CnScotland</a:t>
            </a:r>
            <a:r>
              <a:rPr lang="en-GB" dirty="0">
                <a:solidFill>
                  <a:srgbClr val="57B5E8"/>
                </a:solidFill>
                <a:latin typeface="Georgia" panose="02040502050405020303" pitchFamily="18" charset="0"/>
                <a:ea typeface="Cambria" panose="02040503050406030204" pitchFamily="18" charset="0"/>
                <a:cs typeface="Noticia Text"/>
                <a:sym typeface="Noticia Text"/>
              </a:rPr>
              <a:t> #</a:t>
            </a:r>
            <a:r>
              <a:rPr lang="en-GB" dirty="0" err="1">
                <a:solidFill>
                  <a:srgbClr val="57B5E8"/>
                </a:solidFill>
                <a:latin typeface="Georgia" panose="02040502050405020303" pitchFamily="18" charset="0"/>
                <a:ea typeface="Cambria" panose="02040503050406030204" pitchFamily="18" charset="0"/>
                <a:cs typeface="Noticia Text"/>
                <a:sym typeface="Noticia Text"/>
              </a:rPr>
              <a:t>HelpingChildrenAchieve</a:t>
            </a:r>
            <a:endParaRPr lang="en-GB" dirty="0">
              <a:solidFill>
                <a:srgbClr val="57B5E8"/>
              </a:solidFill>
              <a:latin typeface="Georgia" panose="02040502050405020303" pitchFamily="18" charset="0"/>
              <a:ea typeface="Cambria" panose="02040503050406030204" pitchFamily="18" charset="0"/>
              <a:cs typeface="Noticia Text"/>
              <a:sym typeface="Noticia Text"/>
            </a:endParaRPr>
          </a:p>
          <a:p>
            <a:pPr marL="0" lvl="0" indent="0" algn="l" rtl="0">
              <a:spcBef>
                <a:spcPts val="0"/>
              </a:spcBef>
              <a:spcAft>
                <a:spcPts val="0"/>
              </a:spcAft>
              <a:buNone/>
            </a:pPr>
            <a:r>
              <a:rPr lang="en-GB" dirty="0">
                <a:latin typeface="Georgia" panose="02040502050405020303" pitchFamily="18" charset="0"/>
                <a:ea typeface="Cambria" panose="02040503050406030204" pitchFamily="18" charset="0"/>
                <a:cs typeface="Noticia Text"/>
                <a:sym typeface="Noticia Text"/>
              </a:rPr>
              <a:t>Email: </a:t>
            </a:r>
            <a:r>
              <a:rPr lang="en-GB" dirty="0">
                <a:solidFill>
                  <a:schemeClr val="accent2"/>
                </a:solidFill>
                <a:latin typeface="Georgia" panose="02040502050405020303" pitchFamily="18" charset="0"/>
                <a:ea typeface="Cambria" panose="02040503050406030204" pitchFamily="18" charset="0"/>
                <a:cs typeface="Noticia Text"/>
                <a:sym typeface="Noticia Text"/>
                <a:hlinkClick r:id="rId4">
                  <a:extLst>
                    <a:ext uri="{A12FA001-AC4F-418D-AE19-62706E023703}">
                      <ahyp:hlinkClr xmlns:ahyp="http://schemas.microsoft.com/office/drawing/2018/hyperlinkcolor" val="tx"/>
                    </a:ext>
                  </a:extLst>
                </a:hlinkClick>
              </a:rPr>
              <a:t>childrens-neighbourhoods@glasgow.ac.uk</a:t>
            </a:r>
            <a:endParaRPr dirty="0">
              <a:solidFill>
                <a:schemeClr val="accent2"/>
              </a:solidFill>
              <a:latin typeface="Georgia" panose="02040502050405020303" pitchFamily="18" charset="0"/>
              <a:ea typeface="Cambria" panose="02040503050406030204" pitchFamily="18" charset="0"/>
              <a:cs typeface="Noticia Text"/>
              <a:sym typeface="Noticia Text"/>
            </a:endParaRPr>
          </a:p>
        </p:txBody>
      </p:sp>
      <p:sp>
        <p:nvSpPr>
          <p:cNvPr id="2" name="Title 1">
            <a:extLst>
              <a:ext uri="{FF2B5EF4-FFF2-40B4-BE49-F238E27FC236}">
                <a16:creationId xmlns:a16="http://schemas.microsoft.com/office/drawing/2014/main" id="{62833E74-6CFA-BB4E-B93D-19665EBB83E4}"/>
              </a:ext>
            </a:extLst>
          </p:cNvPr>
          <p:cNvSpPr>
            <a:spLocks noGrp="1"/>
          </p:cNvSpPr>
          <p:nvPr>
            <p:ph type="title"/>
          </p:nvPr>
        </p:nvSpPr>
        <p:spPr/>
        <p:txBody>
          <a:bodyPr/>
          <a:lstStyle/>
          <a:p>
            <a:r>
              <a:rPr lang="en-US" dirty="0"/>
              <a:t>Background and Context</a:t>
            </a:r>
          </a:p>
        </p:txBody>
      </p:sp>
      <p:sp>
        <p:nvSpPr>
          <p:cNvPr id="3" name="Content Placeholder 2">
            <a:extLst>
              <a:ext uri="{FF2B5EF4-FFF2-40B4-BE49-F238E27FC236}">
                <a16:creationId xmlns:a16="http://schemas.microsoft.com/office/drawing/2014/main" id="{1987FC96-2BDC-DF4E-8414-1EAB30DD7576}"/>
              </a:ext>
            </a:extLst>
          </p:cNvPr>
          <p:cNvSpPr>
            <a:spLocks noGrp="1"/>
          </p:cNvSpPr>
          <p:nvPr>
            <p:ph idx="1"/>
          </p:nvPr>
        </p:nvSpPr>
        <p:spPr>
          <a:xfrm>
            <a:off x="1039456" y="2846200"/>
            <a:ext cx="13040439" cy="6370841"/>
          </a:xfrm>
        </p:spPr>
        <p:txBody>
          <a:bodyPr>
            <a:normAutofit/>
          </a:bodyPr>
          <a:lstStyle/>
          <a:p>
            <a:r>
              <a:rPr lang="en-GB" sz="3600" dirty="0"/>
              <a:t>The purpose of the research was to examine:</a:t>
            </a:r>
          </a:p>
          <a:p>
            <a:pPr lvl="1"/>
            <a:r>
              <a:rPr lang="en-GB" sz="3600" dirty="0"/>
              <a:t>the impact of COVID-19 on families, children and young people</a:t>
            </a:r>
          </a:p>
          <a:p>
            <a:pPr lvl="1"/>
            <a:r>
              <a:rPr lang="en-GB" sz="3600" dirty="0"/>
              <a:t> local services response, collaboration, and future priorities </a:t>
            </a:r>
          </a:p>
          <a:p>
            <a:r>
              <a:rPr lang="en-GB" sz="3600" dirty="0"/>
              <a:t>Methodological notes</a:t>
            </a:r>
          </a:p>
          <a:p>
            <a:pPr lvl="1"/>
            <a:r>
              <a:rPr lang="en-US" sz="3600" dirty="0"/>
              <a:t>2 Scottish local authorities </a:t>
            </a:r>
          </a:p>
          <a:p>
            <a:pPr lvl="1"/>
            <a:r>
              <a:rPr lang="en-US" sz="3600" dirty="0"/>
              <a:t>April to Sept 2020, 25 qualitative interviews with a diverse range of service providers - education, family support, youth work </a:t>
            </a:r>
            <a:r>
              <a:rPr lang="en-US" sz="3600" dirty="0" err="1"/>
              <a:t>etc</a:t>
            </a:r>
            <a:r>
              <a:rPr lang="en-US" sz="3600" dirty="0"/>
              <a:t> </a:t>
            </a:r>
          </a:p>
          <a:p>
            <a:pPr lvl="1"/>
            <a:r>
              <a:rPr lang="en-US" sz="3600" dirty="0"/>
              <a:t>14 interviews were conducted with local third sector organisations and frontline professionals </a:t>
            </a:r>
          </a:p>
          <a:p>
            <a:pPr lvl="1"/>
            <a:r>
              <a:rPr lang="en-US" sz="3600" dirty="0"/>
              <a:t>11 interviews were conducted with managers working at a strategic level</a:t>
            </a:r>
          </a:p>
        </p:txBody>
      </p:sp>
    </p:spTree>
    <p:extLst>
      <p:ext uri="{BB962C8B-B14F-4D97-AF65-F5344CB8AC3E}">
        <p14:creationId xmlns:p14="http://schemas.microsoft.com/office/powerpoint/2010/main" val="79794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p:nvPr/>
        </p:nvSpPr>
        <p:spPr>
          <a:xfrm>
            <a:off x="-3158250" y="-1477700"/>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906004" y="3464035"/>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pic>
        <p:nvPicPr>
          <p:cNvPr id="56" name="Google Shape;56;p13"/>
          <p:cNvPicPr preferRelativeResize="0">
            <a:picLocks noChangeAspect="1"/>
          </p:cNvPicPr>
          <p:nvPr/>
        </p:nvPicPr>
        <p:blipFill>
          <a:blip r:embed="rId3">
            <a:alphaModFix/>
          </a:blip>
          <a:stretch>
            <a:fillRect/>
          </a:stretch>
        </p:blipFill>
        <p:spPr>
          <a:xfrm>
            <a:off x="12352633" y="365953"/>
            <a:ext cx="2388081" cy="2246612"/>
          </a:xfrm>
          <a:prstGeom prst="rect">
            <a:avLst/>
          </a:prstGeom>
          <a:noFill/>
          <a:ln>
            <a:noFill/>
          </a:ln>
        </p:spPr>
      </p:pic>
      <p:cxnSp>
        <p:nvCxnSpPr>
          <p:cNvPr id="57" name="Google Shape;57;p13"/>
          <p:cNvCxnSpPr>
            <a:cxnSpLocks/>
          </p:cNvCxnSpPr>
          <p:nvPr/>
        </p:nvCxnSpPr>
        <p:spPr>
          <a:xfrm>
            <a:off x="217600" y="2781575"/>
            <a:ext cx="14523114" cy="0"/>
          </a:xfrm>
          <a:prstGeom prst="straightConnector1">
            <a:avLst/>
          </a:prstGeom>
          <a:noFill/>
          <a:ln w="38100" cap="flat" cmpd="sng">
            <a:solidFill>
              <a:srgbClr val="EF398C"/>
            </a:solidFill>
            <a:prstDash val="solid"/>
            <a:round/>
            <a:headEnd type="none" w="med" len="med"/>
            <a:tailEnd type="none" w="med" len="med"/>
          </a:ln>
        </p:spPr>
      </p:cxnSp>
      <p:sp>
        <p:nvSpPr>
          <p:cNvPr id="61" name="Google Shape;61;p13"/>
          <p:cNvSpPr txBox="1"/>
          <p:nvPr/>
        </p:nvSpPr>
        <p:spPr>
          <a:xfrm>
            <a:off x="648450" y="941275"/>
            <a:ext cx="6397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latin typeface="Georgia" panose="02040502050405020303" pitchFamily="18" charset="0"/>
              <a:ea typeface="Cambria" panose="02040503050406030204" pitchFamily="18" charset="0"/>
              <a:cs typeface="Georgia"/>
              <a:sym typeface="Georgia"/>
            </a:endParaRPr>
          </a:p>
        </p:txBody>
      </p:sp>
      <p:sp>
        <p:nvSpPr>
          <p:cNvPr id="62" name="Google Shape;62;p13"/>
          <p:cNvSpPr txBox="1"/>
          <p:nvPr/>
        </p:nvSpPr>
        <p:spPr>
          <a:xfrm>
            <a:off x="217600" y="9443979"/>
            <a:ext cx="9311400" cy="110341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latin typeface="Georgia" panose="02040502050405020303" pitchFamily="18" charset="0"/>
                <a:ea typeface="Cambria" panose="02040503050406030204" pitchFamily="18" charset="0"/>
                <a:cs typeface="Noticia Text"/>
                <a:sym typeface="Noticia Text"/>
              </a:rPr>
              <a:t>Web:</a:t>
            </a:r>
            <a:r>
              <a:rPr lang="en-GB" dirty="0">
                <a:solidFill>
                  <a:srgbClr val="57B5E8"/>
                </a:solidFill>
                <a:latin typeface="Georgia" panose="02040502050405020303" pitchFamily="18" charset="0"/>
                <a:ea typeface="Cambria" panose="02040503050406030204" pitchFamily="18" charset="0"/>
                <a:cs typeface="Noticia Text"/>
                <a:sym typeface="Noticia Text"/>
              </a:rPr>
              <a:t> childrensneighbourhoodsscotland.com</a:t>
            </a:r>
            <a:endParaRPr dirty="0">
              <a:solidFill>
                <a:srgbClr val="57B5E8"/>
              </a:solidFill>
              <a:latin typeface="Georgia" panose="02040502050405020303" pitchFamily="18" charset="0"/>
              <a:ea typeface="Cambria" panose="02040503050406030204" pitchFamily="18" charset="0"/>
              <a:cs typeface="Noticia Text"/>
              <a:sym typeface="Noticia Text"/>
            </a:endParaRPr>
          </a:p>
          <a:p>
            <a:pPr marL="0" lvl="0" indent="0" algn="l" rtl="0">
              <a:spcBef>
                <a:spcPts val="0"/>
              </a:spcBef>
              <a:spcAft>
                <a:spcPts val="0"/>
              </a:spcAft>
              <a:buNone/>
            </a:pPr>
            <a:r>
              <a:rPr lang="en-GB" dirty="0">
                <a:solidFill>
                  <a:schemeClr val="dk1"/>
                </a:solidFill>
                <a:latin typeface="Georgia" panose="02040502050405020303" pitchFamily="18" charset="0"/>
                <a:ea typeface="Cambria" panose="02040503050406030204" pitchFamily="18" charset="0"/>
                <a:cs typeface="Noticia Text"/>
                <a:sym typeface="Noticia Text"/>
              </a:rPr>
              <a:t>Twitter:</a:t>
            </a:r>
            <a:r>
              <a:rPr lang="en-GB" dirty="0">
                <a:solidFill>
                  <a:srgbClr val="57B5E8"/>
                </a:solidFill>
                <a:latin typeface="Georgia" panose="02040502050405020303" pitchFamily="18" charset="0"/>
                <a:ea typeface="Cambria" panose="02040503050406030204" pitchFamily="18" charset="0"/>
                <a:cs typeface="Noticia Text"/>
                <a:sym typeface="Noticia Text"/>
              </a:rPr>
              <a:t> @</a:t>
            </a:r>
            <a:r>
              <a:rPr lang="en-GB" dirty="0" err="1">
                <a:solidFill>
                  <a:srgbClr val="57B5E8"/>
                </a:solidFill>
                <a:latin typeface="Georgia" panose="02040502050405020303" pitchFamily="18" charset="0"/>
                <a:ea typeface="Cambria" panose="02040503050406030204" pitchFamily="18" charset="0"/>
                <a:cs typeface="Noticia Text"/>
                <a:sym typeface="Noticia Text"/>
              </a:rPr>
              <a:t>CnScotland</a:t>
            </a:r>
            <a:r>
              <a:rPr lang="en-GB" dirty="0">
                <a:solidFill>
                  <a:srgbClr val="57B5E8"/>
                </a:solidFill>
                <a:latin typeface="Georgia" panose="02040502050405020303" pitchFamily="18" charset="0"/>
                <a:ea typeface="Cambria" panose="02040503050406030204" pitchFamily="18" charset="0"/>
                <a:cs typeface="Noticia Text"/>
                <a:sym typeface="Noticia Text"/>
              </a:rPr>
              <a:t> #</a:t>
            </a:r>
            <a:r>
              <a:rPr lang="en-GB" dirty="0" err="1">
                <a:solidFill>
                  <a:srgbClr val="57B5E8"/>
                </a:solidFill>
                <a:latin typeface="Georgia" panose="02040502050405020303" pitchFamily="18" charset="0"/>
                <a:ea typeface="Cambria" panose="02040503050406030204" pitchFamily="18" charset="0"/>
                <a:cs typeface="Noticia Text"/>
                <a:sym typeface="Noticia Text"/>
              </a:rPr>
              <a:t>HelpingChildrenAchieve</a:t>
            </a:r>
            <a:endParaRPr lang="en-GB" dirty="0">
              <a:solidFill>
                <a:srgbClr val="57B5E8"/>
              </a:solidFill>
              <a:latin typeface="Georgia" panose="02040502050405020303" pitchFamily="18" charset="0"/>
              <a:ea typeface="Cambria" panose="02040503050406030204" pitchFamily="18" charset="0"/>
              <a:cs typeface="Noticia Text"/>
              <a:sym typeface="Noticia Text"/>
            </a:endParaRPr>
          </a:p>
          <a:p>
            <a:pPr marL="0" lvl="0" indent="0" algn="l" rtl="0">
              <a:spcBef>
                <a:spcPts val="0"/>
              </a:spcBef>
              <a:spcAft>
                <a:spcPts val="0"/>
              </a:spcAft>
              <a:buNone/>
            </a:pPr>
            <a:r>
              <a:rPr lang="en-GB" dirty="0">
                <a:latin typeface="Georgia" panose="02040502050405020303" pitchFamily="18" charset="0"/>
                <a:ea typeface="Cambria" panose="02040503050406030204" pitchFamily="18" charset="0"/>
                <a:cs typeface="Noticia Text"/>
                <a:sym typeface="Noticia Text"/>
              </a:rPr>
              <a:t>Email: </a:t>
            </a:r>
            <a:r>
              <a:rPr lang="en-GB" dirty="0">
                <a:solidFill>
                  <a:schemeClr val="accent2"/>
                </a:solidFill>
                <a:latin typeface="Georgia" panose="02040502050405020303" pitchFamily="18" charset="0"/>
                <a:ea typeface="Cambria" panose="02040503050406030204" pitchFamily="18" charset="0"/>
                <a:cs typeface="Noticia Text"/>
                <a:sym typeface="Noticia Text"/>
                <a:hlinkClick r:id="rId4">
                  <a:extLst>
                    <a:ext uri="{A12FA001-AC4F-418D-AE19-62706E023703}">
                      <ahyp:hlinkClr xmlns:ahyp="http://schemas.microsoft.com/office/drawing/2018/hyperlinkcolor" val="tx"/>
                    </a:ext>
                  </a:extLst>
                </a:hlinkClick>
              </a:rPr>
              <a:t>childrens-neighbourhoods@glasgow.ac.uk</a:t>
            </a:r>
            <a:endParaRPr dirty="0">
              <a:solidFill>
                <a:schemeClr val="accent2"/>
              </a:solidFill>
              <a:latin typeface="Georgia" panose="02040502050405020303" pitchFamily="18" charset="0"/>
              <a:ea typeface="Cambria" panose="02040503050406030204" pitchFamily="18" charset="0"/>
              <a:cs typeface="Noticia Text"/>
              <a:sym typeface="Noticia Text"/>
            </a:endParaRPr>
          </a:p>
        </p:txBody>
      </p:sp>
      <p:sp>
        <p:nvSpPr>
          <p:cNvPr id="2" name="Title 1">
            <a:extLst>
              <a:ext uri="{FF2B5EF4-FFF2-40B4-BE49-F238E27FC236}">
                <a16:creationId xmlns:a16="http://schemas.microsoft.com/office/drawing/2014/main" id="{2303E9A3-FDAA-F24A-ABD8-286C035C41E1}"/>
              </a:ext>
            </a:extLst>
          </p:cNvPr>
          <p:cNvSpPr>
            <a:spLocks noGrp="1"/>
          </p:cNvSpPr>
          <p:nvPr>
            <p:ph type="title"/>
          </p:nvPr>
        </p:nvSpPr>
        <p:spPr>
          <a:xfrm>
            <a:off x="1039456" y="569241"/>
            <a:ext cx="11444903" cy="2066590"/>
          </a:xfrm>
        </p:spPr>
        <p:txBody>
          <a:bodyPr/>
          <a:lstStyle/>
          <a:p>
            <a:r>
              <a:rPr lang="en-US" b="1" dirty="0"/>
              <a:t>Findings 1: ‘</a:t>
            </a:r>
            <a:r>
              <a:rPr lang="en-US" b="1" i="1" dirty="0"/>
              <a:t>First responders’ </a:t>
            </a:r>
            <a:r>
              <a:rPr lang="en-US" b="1" dirty="0"/>
              <a:t>and ‘</a:t>
            </a:r>
            <a:r>
              <a:rPr lang="en-US" b="1" i="1" dirty="0"/>
              <a:t>primary engagers</a:t>
            </a:r>
            <a:r>
              <a:rPr lang="en-US" b="1" dirty="0"/>
              <a:t>’</a:t>
            </a:r>
          </a:p>
        </p:txBody>
      </p:sp>
      <p:sp>
        <p:nvSpPr>
          <p:cNvPr id="3" name="Content Placeholder 2">
            <a:extLst>
              <a:ext uri="{FF2B5EF4-FFF2-40B4-BE49-F238E27FC236}">
                <a16:creationId xmlns:a16="http://schemas.microsoft.com/office/drawing/2014/main" id="{676315B2-819B-354F-A9FB-1CAC28227EFE}"/>
              </a:ext>
            </a:extLst>
          </p:cNvPr>
          <p:cNvSpPr>
            <a:spLocks noGrp="1"/>
          </p:cNvSpPr>
          <p:nvPr>
            <p:ph idx="1"/>
          </p:nvPr>
        </p:nvSpPr>
        <p:spPr/>
        <p:txBody>
          <a:bodyPr>
            <a:normAutofit/>
          </a:bodyPr>
          <a:lstStyle/>
          <a:p>
            <a:pPr marL="566974" lvl="1" indent="0">
              <a:buNone/>
            </a:pPr>
            <a:r>
              <a:rPr lang="en-GB" sz="3200" dirty="0"/>
              <a:t>The pandemic and lockdown resulted in a remarkable third sector mobilisation:</a:t>
            </a:r>
          </a:p>
          <a:p>
            <a:pPr marL="566974" lvl="1" indent="0">
              <a:buNone/>
            </a:pPr>
            <a:endParaRPr lang="en-GB" sz="4000" b="1" i="1" dirty="0"/>
          </a:p>
          <a:p>
            <a:pPr marL="566974" lvl="1" indent="0" algn="ctr">
              <a:buNone/>
            </a:pPr>
            <a:r>
              <a:rPr lang="en-GB" sz="4800" b="1" i="1" dirty="0"/>
              <a:t>‘I think the response of the community groups in third sector was incredible. I’ve never seen anything like it. It was absolutely phenomenal’ </a:t>
            </a:r>
          </a:p>
          <a:p>
            <a:pPr marL="566974" lvl="1" indent="0" algn="ctr">
              <a:buNone/>
            </a:pPr>
            <a:r>
              <a:rPr lang="en-GB" sz="2800" i="1" dirty="0"/>
              <a:t>(Health improvement officer,  South Lanarkshire)</a:t>
            </a:r>
          </a:p>
          <a:p>
            <a:pPr marL="0" indent="0">
              <a:buNone/>
            </a:pPr>
            <a:endParaRPr lang="en-GB" sz="3470" dirty="0"/>
          </a:p>
          <a:p>
            <a:endParaRPr lang="en-GB" sz="3470" dirty="0"/>
          </a:p>
          <a:p>
            <a:endParaRPr lang="en-GB" sz="3470" dirty="0"/>
          </a:p>
          <a:p>
            <a:pPr marL="566974" lvl="1" indent="0">
              <a:buNone/>
            </a:pPr>
            <a:endParaRPr lang="en-GB" b="1" i="1" dirty="0"/>
          </a:p>
          <a:p>
            <a:endParaRPr lang="en-GB" dirty="0"/>
          </a:p>
          <a:p>
            <a:pPr marL="0" indent="0">
              <a:buNone/>
            </a:pPr>
            <a:endParaRPr lang="en-GB" b="1" dirty="0"/>
          </a:p>
          <a:p>
            <a:endParaRPr lang="en-US" dirty="0"/>
          </a:p>
        </p:txBody>
      </p:sp>
    </p:spTree>
    <p:extLst>
      <p:ext uri="{BB962C8B-B14F-4D97-AF65-F5344CB8AC3E}">
        <p14:creationId xmlns:p14="http://schemas.microsoft.com/office/powerpoint/2010/main" val="60010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p:nvPr/>
        </p:nvSpPr>
        <p:spPr>
          <a:xfrm>
            <a:off x="-3275787" y="-2247194"/>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906004" y="3464035"/>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sp>
        <p:nvSpPr>
          <p:cNvPr id="61" name="Google Shape;61;p13"/>
          <p:cNvSpPr txBox="1"/>
          <p:nvPr/>
        </p:nvSpPr>
        <p:spPr>
          <a:xfrm>
            <a:off x="648450" y="941275"/>
            <a:ext cx="6397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latin typeface="Georgia" panose="02040502050405020303" pitchFamily="18" charset="0"/>
              <a:ea typeface="Cambria" panose="02040503050406030204" pitchFamily="18" charset="0"/>
              <a:cs typeface="Georgia"/>
              <a:sym typeface="Georgia"/>
            </a:endParaRPr>
          </a:p>
        </p:txBody>
      </p:sp>
      <p:graphicFrame>
        <p:nvGraphicFramePr>
          <p:cNvPr id="5" name="Object 4">
            <a:extLst>
              <a:ext uri="{FF2B5EF4-FFF2-40B4-BE49-F238E27FC236}">
                <a16:creationId xmlns:a16="http://schemas.microsoft.com/office/drawing/2014/main" id="{B782053F-9968-394E-A11F-35F0931EE245}"/>
              </a:ext>
            </a:extLst>
          </p:cNvPr>
          <p:cNvGraphicFramePr>
            <a:graphicFrameLocks noChangeAspect="1"/>
          </p:cNvGraphicFramePr>
          <p:nvPr>
            <p:extLst>
              <p:ext uri="{D42A27DB-BD31-4B8C-83A1-F6EECF244321}">
                <p14:modId xmlns:p14="http://schemas.microsoft.com/office/powerpoint/2010/main" val="1443131777"/>
              </p:ext>
            </p:extLst>
          </p:nvPr>
        </p:nvGraphicFramePr>
        <p:xfrm>
          <a:off x="530913" y="1760190"/>
          <a:ext cx="14849536" cy="6633467"/>
        </p:xfrm>
        <a:graphic>
          <a:graphicData uri="http://schemas.openxmlformats.org/presentationml/2006/ole">
            <mc:AlternateContent xmlns:mc="http://schemas.openxmlformats.org/markup-compatibility/2006">
              <mc:Choice xmlns:v="urn:schemas-microsoft-com:vml" Requires="v">
                <p:oleObj spid="_x0000_s1026" name="Document" r:id="rId4" imgW="5943600" imgH="2463800" progId="Word.Document.12">
                  <p:embed/>
                </p:oleObj>
              </mc:Choice>
              <mc:Fallback>
                <p:oleObj name="Document" r:id="rId4" imgW="5943600" imgH="2463800" progId="Word.Document.12">
                  <p:embed/>
                  <p:pic>
                    <p:nvPicPr>
                      <p:cNvPr id="5" name="Object 4">
                        <a:extLst>
                          <a:ext uri="{FF2B5EF4-FFF2-40B4-BE49-F238E27FC236}">
                            <a16:creationId xmlns:a16="http://schemas.microsoft.com/office/drawing/2014/main" id="{B782053F-9968-394E-A11F-35F0931EE245}"/>
                          </a:ext>
                        </a:extLst>
                      </p:cNvPr>
                      <p:cNvPicPr/>
                      <p:nvPr/>
                    </p:nvPicPr>
                    <p:blipFill>
                      <a:blip r:embed="rId5"/>
                      <a:stretch>
                        <a:fillRect/>
                      </a:stretch>
                    </p:blipFill>
                    <p:spPr>
                      <a:xfrm>
                        <a:off x="530913" y="1760190"/>
                        <a:ext cx="14849536" cy="6633467"/>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08AA8A3A-DEDD-444B-9A3D-AC95B1DD2AB9}"/>
              </a:ext>
            </a:extLst>
          </p:cNvPr>
          <p:cNvSpPr/>
          <p:nvPr/>
        </p:nvSpPr>
        <p:spPr>
          <a:xfrm>
            <a:off x="633200" y="464221"/>
            <a:ext cx="13822450" cy="1077218"/>
          </a:xfrm>
          <a:prstGeom prst="rect">
            <a:avLst/>
          </a:prstGeom>
        </p:spPr>
        <p:txBody>
          <a:bodyPr wrap="square">
            <a:spAutoFit/>
          </a:bodyPr>
          <a:lstStyle/>
          <a:p>
            <a:r>
              <a:rPr lang="en-GB" sz="3200" b="1" dirty="0">
                <a:latin typeface="Calibri" panose="020F0502020204030204" pitchFamily="34" charset="0"/>
                <a:ea typeface="Times New Roman" panose="02020603050405020304" pitchFamily="18" charset="0"/>
                <a:cs typeface="Arial" panose="020B0604020202020204" pitchFamily="34" charset="0"/>
              </a:rPr>
              <a:t>The scale of the food response by organisations in Glasgow during the COVID-19 pandemic</a:t>
            </a:r>
            <a:endParaRPr lang="en-US" sz="3200" b="1" dirty="0"/>
          </a:p>
        </p:txBody>
      </p:sp>
      <p:sp>
        <p:nvSpPr>
          <p:cNvPr id="7" name="Rectangle 6">
            <a:extLst>
              <a:ext uri="{FF2B5EF4-FFF2-40B4-BE49-F238E27FC236}">
                <a16:creationId xmlns:a16="http://schemas.microsoft.com/office/drawing/2014/main" id="{D42383CB-511D-8149-B6C5-6187F888453A}"/>
              </a:ext>
            </a:extLst>
          </p:cNvPr>
          <p:cNvSpPr/>
          <p:nvPr/>
        </p:nvSpPr>
        <p:spPr>
          <a:xfrm>
            <a:off x="648450" y="7903225"/>
            <a:ext cx="2549672" cy="584775"/>
          </a:xfrm>
          <a:prstGeom prst="rect">
            <a:avLst/>
          </a:prstGeom>
        </p:spPr>
        <p:txBody>
          <a:bodyPr wrap="none">
            <a:spAutoFit/>
          </a:bodyPr>
          <a:lstStyle/>
          <a:p>
            <a:r>
              <a:rPr lang="en-GB" sz="3200" dirty="0">
                <a:latin typeface="Calibri" panose="020F0502020204030204" pitchFamily="34" charset="0"/>
                <a:ea typeface="DengXian" panose="02010600030101010101" pitchFamily="2" charset="-122"/>
                <a:cs typeface="Arial" panose="020B0604020202020204" pitchFamily="34" charset="0"/>
              </a:rPr>
              <a:t>Source: GCVS</a:t>
            </a:r>
            <a:r>
              <a:rPr lang="en-GB" sz="3200" dirty="0"/>
              <a:t> </a:t>
            </a:r>
            <a:endParaRPr lang="en-US" sz="3200" dirty="0"/>
          </a:p>
        </p:txBody>
      </p:sp>
      <p:sp>
        <p:nvSpPr>
          <p:cNvPr id="8" name="TextBox 7">
            <a:extLst>
              <a:ext uri="{FF2B5EF4-FFF2-40B4-BE49-F238E27FC236}">
                <a16:creationId xmlns:a16="http://schemas.microsoft.com/office/drawing/2014/main" id="{66AE72DF-FA2B-D74F-9D89-7C6B23E9530C}"/>
              </a:ext>
            </a:extLst>
          </p:cNvPr>
          <p:cNvSpPr txBox="1"/>
          <p:nvPr/>
        </p:nvSpPr>
        <p:spPr>
          <a:xfrm>
            <a:off x="815850" y="9020284"/>
            <a:ext cx="13639800" cy="1077218"/>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0000"/>
                </a:solidFill>
                <a:ea typeface="Arial"/>
                <a:cs typeface="Arial"/>
                <a:sym typeface="Arial"/>
              </a:rPr>
              <a:t>In rural areas in South Lanarkshire,  the </a:t>
            </a:r>
            <a:r>
              <a:rPr lang="en-GB" sz="3200" b="1" dirty="0">
                <a:solidFill>
                  <a:srgbClr val="000000"/>
                </a:solidFill>
                <a:ea typeface="Arial"/>
                <a:cs typeface="Arial"/>
                <a:sym typeface="Arial"/>
              </a:rPr>
              <a:t>stigma of poverty </a:t>
            </a:r>
            <a:r>
              <a:rPr lang="en-GB" sz="3200" dirty="0">
                <a:solidFill>
                  <a:srgbClr val="000000"/>
                </a:solidFill>
                <a:ea typeface="Arial"/>
                <a:cs typeface="Arial"/>
                <a:sym typeface="Arial"/>
              </a:rPr>
              <a:t>meant that food bank deliveries were not always welcome</a:t>
            </a:r>
          </a:p>
        </p:txBody>
      </p:sp>
    </p:spTree>
    <p:extLst>
      <p:ext uri="{BB962C8B-B14F-4D97-AF65-F5344CB8AC3E}">
        <p14:creationId xmlns:p14="http://schemas.microsoft.com/office/powerpoint/2010/main" val="1157526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p:nvPr/>
        </p:nvSpPr>
        <p:spPr>
          <a:xfrm>
            <a:off x="-3275787" y="-2247194"/>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906004" y="3464035"/>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pic>
        <p:nvPicPr>
          <p:cNvPr id="56" name="Google Shape;56;p13"/>
          <p:cNvPicPr preferRelativeResize="0">
            <a:picLocks noChangeAspect="1"/>
          </p:cNvPicPr>
          <p:nvPr/>
        </p:nvPicPr>
        <p:blipFill>
          <a:blip r:embed="rId3">
            <a:alphaModFix/>
          </a:blip>
          <a:stretch>
            <a:fillRect/>
          </a:stretch>
        </p:blipFill>
        <p:spPr>
          <a:xfrm>
            <a:off x="12352633" y="365953"/>
            <a:ext cx="2388081" cy="2246612"/>
          </a:xfrm>
          <a:prstGeom prst="rect">
            <a:avLst/>
          </a:prstGeom>
          <a:noFill/>
          <a:ln>
            <a:noFill/>
          </a:ln>
        </p:spPr>
      </p:pic>
      <p:cxnSp>
        <p:nvCxnSpPr>
          <p:cNvPr id="57" name="Google Shape;57;p13"/>
          <p:cNvCxnSpPr>
            <a:cxnSpLocks/>
          </p:cNvCxnSpPr>
          <p:nvPr/>
        </p:nvCxnSpPr>
        <p:spPr>
          <a:xfrm>
            <a:off x="217600" y="2781575"/>
            <a:ext cx="14523114" cy="0"/>
          </a:xfrm>
          <a:prstGeom prst="straightConnector1">
            <a:avLst/>
          </a:prstGeom>
          <a:noFill/>
          <a:ln w="38100" cap="flat" cmpd="sng">
            <a:solidFill>
              <a:srgbClr val="EF398C"/>
            </a:solidFill>
            <a:prstDash val="solid"/>
            <a:round/>
            <a:headEnd type="none" w="med" len="med"/>
            <a:tailEnd type="none" w="med" len="med"/>
          </a:ln>
        </p:spPr>
      </p:cxnSp>
      <p:sp>
        <p:nvSpPr>
          <p:cNvPr id="61" name="Google Shape;61;p13"/>
          <p:cNvSpPr txBox="1"/>
          <p:nvPr/>
        </p:nvSpPr>
        <p:spPr>
          <a:xfrm>
            <a:off x="648450" y="941275"/>
            <a:ext cx="6397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latin typeface="Georgia" panose="02040502050405020303" pitchFamily="18" charset="0"/>
              <a:ea typeface="Cambria" panose="02040503050406030204" pitchFamily="18" charset="0"/>
              <a:cs typeface="Georgia"/>
              <a:sym typeface="Georgia"/>
            </a:endParaRPr>
          </a:p>
        </p:txBody>
      </p:sp>
      <p:sp>
        <p:nvSpPr>
          <p:cNvPr id="2" name="Title 1">
            <a:extLst>
              <a:ext uri="{FF2B5EF4-FFF2-40B4-BE49-F238E27FC236}">
                <a16:creationId xmlns:a16="http://schemas.microsoft.com/office/drawing/2014/main" id="{FCAE385A-3542-1948-8CBE-B848F18A13DE}"/>
              </a:ext>
            </a:extLst>
          </p:cNvPr>
          <p:cNvSpPr>
            <a:spLocks noGrp="1"/>
          </p:cNvSpPr>
          <p:nvPr>
            <p:ph type="title"/>
          </p:nvPr>
        </p:nvSpPr>
        <p:spPr/>
        <p:txBody>
          <a:bodyPr/>
          <a:lstStyle/>
          <a:p>
            <a:r>
              <a:rPr lang="en-US" b="1" dirty="0"/>
              <a:t>Findings 2: Key workers in a crisis</a:t>
            </a:r>
          </a:p>
        </p:txBody>
      </p:sp>
      <p:sp>
        <p:nvSpPr>
          <p:cNvPr id="3" name="Content Placeholder 2">
            <a:extLst>
              <a:ext uri="{FF2B5EF4-FFF2-40B4-BE49-F238E27FC236}">
                <a16:creationId xmlns:a16="http://schemas.microsoft.com/office/drawing/2014/main" id="{2AA95D9E-35A5-5542-ABF5-ACC750649C88}"/>
              </a:ext>
            </a:extLst>
          </p:cNvPr>
          <p:cNvSpPr>
            <a:spLocks noGrp="1"/>
          </p:cNvSpPr>
          <p:nvPr>
            <p:ph idx="1"/>
          </p:nvPr>
        </p:nvSpPr>
        <p:spPr>
          <a:xfrm>
            <a:off x="648450" y="2846200"/>
            <a:ext cx="13829029" cy="7276364"/>
          </a:xfrm>
        </p:spPr>
        <p:txBody>
          <a:bodyPr>
            <a:normAutofit/>
          </a:bodyPr>
          <a:lstStyle/>
          <a:p>
            <a:r>
              <a:rPr lang="en-GB" sz="3600" dirty="0">
                <a:solidFill>
                  <a:srgbClr val="000000"/>
                </a:solidFill>
                <a:latin typeface="Arial"/>
                <a:ea typeface="Arial"/>
                <a:cs typeface="Arial"/>
                <a:sym typeface="Arial"/>
              </a:rPr>
              <a:t>Social isolation and fear -</a:t>
            </a:r>
          </a:p>
          <a:p>
            <a:pPr marL="0" indent="0">
              <a:buNone/>
            </a:pPr>
            <a:endParaRPr lang="en-GB" dirty="0"/>
          </a:p>
          <a:p>
            <a:pPr marL="566974" lvl="1" indent="0" algn="ctr" fontAlgn="base">
              <a:buNone/>
            </a:pPr>
            <a:r>
              <a:rPr lang="en-GB" sz="3600" i="1" dirty="0"/>
              <a:t>	‘</a:t>
            </a:r>
            <a:r>
              <a:rPr lang="en-GB" sz="4800" b="1" i="1" dirty="0"/>
              <a:t>Isolation, you know, the isolation of it. Poverty, you know that  whole poverty. Feeling trapped […] and now we are adding being trapped in a tenement building, in a flat, scared’ </a:t>
            </a:r>
          </a:p>
          <a:p>
            <a:pPr marL="566974" lvl="1" indent="0" algn="ctr" fontAlgn="base">
              <a:buNone/>
            </a:pPr>
            <a:r>
              <a:rPr lang="en-GB" sz="2800" i="1" dirty="0"/>
              <a:t>(Theresa, third sector, Glasgow South)</a:t>
            </a:r>
          </a:p>
          <a:p>
            <a:pPr marL="566974" lvl="1" indent="0" fontAlgn="base">
              <a:buNone/>
            </a:pPr>
            <a:r>
              <a:rPr lang="en-GB" sz="4000" b="1" i="1" dirty="0"/>
              <a:t> </a:t>
            </a:r>
            <a:r>
              <a:rPr lang="en-GB" sz="4000" b="1" dirty="0"/>
              <a:t> </a:t>
            </a:r>
            <a:endParaRPr lang="en-GB" sz="4000" b="1" dirty="0">
              <a:solidFill>
                <a:srgbClr val="000000"/>
              </a:solidFill>
              <a:latin typeface="Arial"/>
              <a:ea typeface="Arial"/>
              <a:cs typeface="Arial"/>
              <a:sym typeface="Arial"/>
            </a:endParaRPr>
          </a:p>
          <a:p>
            <a:r>
              <a:rPr lang="en-GB" sz="3600" dirty="0">
                <a:solidFill>
                  <a:srgbClr val="000000"/>
                </a:solidFill>
                <a:latin typeface="Arial"/>
                <a:ea typeface="Arial"/>
                <a:cs typeface="Arial"/>
                <a:sym typeface="Arial"/>
              </a:rPr>
              <a:t>With the loss of face-face contact from statutory key workers, trusting relationships between third sector workers and families were critical to identifying issues and providing support</a:t>
            </a:r>
          </a:p>
        </p:txBody>
      </p:sp>
    </p:spTree>
    <p:extLst>
      <p:ext uri="{BB962C8B-B14F-4D97-AF65-F5344CB8AC3E}">
        <p14:creationId xmlns:p14="http://schemas.microsoft.com/office/powerpoint/2010/main" val="288664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p:nvPr/>
        </p:nvSpPr>
        <p:spPr>
          <a:xfrm>
            <a:off x="-3275787" y="-2247194"/>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906004" y="3464035"/>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pic>
        <p:nvPicPr>
          <p:cNvPr id="56" name="Google Shape;56;p13"/>
          <p:cNvPicPr preferRelativeResize="0">
            <a:picLocks noChangeAspect="1"/>
          </p:cNvPicPr>
          <p:nvPr/>
        </p:nvPicPr>
        <p:blipFill>
          <a:blip r:embed="rId3">
            <a:alphaModFix/>
          </a:blip>
          <a:stretch>
            <a:fillRect/>
          </a:stretch>
        </p:blipFill>
        <p:spPr>
          <a:xfrm>
            <a:off x="12352633" y="365953"/>
            <a:ext cx="2388081" cy="2246612"/>
          </a:xfrm>
          <a:prstGeom prst="rect">
            <a:avLst/>
          </a:prstGeom>
          <a:noFill/>
          <a:ln>
            <a:noFill/>
          </a:ln>
        </p:spPr>
      </p:pic>
      <p:cxnSp>
        <p:nvCxnSpPr>
          <p:cNvPr id="57" name="Google Shape;57;p13"/>
          <p:cNvCxnSpPr>
            <a:cxnSpLocks/>
          </p:cNvCxnSpPr>
          <p:nvPr/>
        </p:nvCxnSpPr>
        <p:spPr>
          <a:xfrm>
            <a:off x="217600" y="2781575"/>
            <a:ext cx="14523114" cy="0"/>
          </a:xfrm>
          <a:prstGeom prst="straightConnector1">
            <a:avLst/>
          </a:prstGeom>
          <a:noFill/>
          <a:ln w="38100" cap="flat" cmpd="sng">
            <a:solidFill>
              <a:srgbClr val="EF398C"/>
            </a:solidFill>
            <a:prstDash val="solid"/>
            <a:round/>
            <a:headEnd type="none" w="med" len="med"/>
            <a:tailEnd type="none" w="med" len="med"/>
          </a:ln>
        </p:spPr>
      </p:cxnSp>
      <p:sp>
        <p:nvSpPr>
          <p:cNvPr id="61" name="Google Shape;61;p13"/>
          <p:cNvSpPr txBox="1"/>
          <p:nvPr/>
        </p:nvSpPr>
        <p:spPr>
          <a:xfrm>
            <a:off x="648450" y="941275"/>
            <a:ext cx="6397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latin typeface="Georgia" panose="02040502050405020303" pitchFamily="18" charset="0"/>
              <a:ea typeface="Cambria" panose="02040503050406030204" pitchFamily="18" charset="0"/>
              <a:cs typeface="Georgia"/>
              <a:sym typeface="Georgia"/>
            </a:endParaRPr>
          </a:p>
        </p:txBody>
      </p:sp>
      <p:sp>
        <p:nvSpPr>
          <p:cNvPr id="2" name="Title 1">
            <a:extLst>
              <a:ext uri="{FF2B5EF4-FFF2-40B4-BE49-F238E27FC236}">
                <a16:creationId xmlns:a16="http://schemas.microsoft.com/office/drawing/2014/main" id="{154BA364-71D3-D24A-B531-E14F331204D5}"/>
              </a:ext>
            </a:extLst>
          </p:cNvPr>
          <p:cNvSpPr>
            <a:spLocks noGrp="1"/>
          </p:cNvSpPr>
          <p:nvPr>
            <p:ph type="title"/>
          </p:nvPr>
        </p:nvSpPr>
        <p:spPr/>
        <p:txBody>
          <a:bodyPr/>
          <a:lstStyle/>
          <a:p>
            <a:r>
              <a:rPr lang="en-US" b="1" dirty="0"/>
              <a:t>Findings 3 Grants allow the flexibility to respond quickly</a:t>
            </a:r>
          </a:p>
        </p:txBody>
      </p:sp>
      <p:sp>
        <p:nvSpPr>
          <p:cNvPr id="3" name="Content Placeholder 2">
            <a:extLst>
              <a:ext uri="{FF2B5EF4-FFF2-40B4-BE49-F238E27FC236}">
                <a16:creationId xmlns:a16="http://schemas.microsoft.com/office/drawing/2014/main" id="{D82137B6-B592-874A-AD7B-7864AF1A77D0}"/>
              </a:ext>
            </a:extLst>
          </p:cNvPr>
          <p:cNvSpPr>
            <a:spLocks noGrp="1"/>
          </p:cNvSpPr>
          <p:nvPr>
            <p:ph idx="1"/>
          </p:nvPr>
        </p:nvSpPr>
        <p:spPr/>
        <p:txBody>
          <a:bodyPr/>
          <a:lstStyle/>
          <a:p>
            <a:r>
              <a:rPr lang="en-GB" dirty="0"/>
              <a:t>Grant funded organisations were supported by their funders to re-purpose their grants to meet immediate needs</a:t>
            </a:r>
          </a:p>
          <a:p>
            <a:pPr marL="0" indent="0" algn="ctr">
              <a:buNone/>
            </a:pPr>
            <a:endParaRPr lang="en-GB" sz="4000" b="1" i="1" dirty="0"/>
          </a:p>
          <a:p>
            <a:pPr marL="0" indent="0" algn="ctr">
              <a:buNone/>
            </a:pPr>
            <a:r>
              <a:rPr lang="en-GB" sz="4800" b="1" i="1" dirty="0"/>
              <a:t>‘Organisations that are reliant upon trading or fundraising have seen their incomes drop dramatically.  So, we are seeing almost a split in the sector in terms of how organisations are able to respond’ </a:t>
            </a:r>
          </a:p>
          <a:p>
            <a:pPr marL="0" indent="0" algn="ctr">
              <a:buNone/>
            </a:pPr>
            <a:r>
              <a:rPr lang="en-GB" sz="2800" i="1" dirty="0"/>
              <a:t>(John, third sector, Glasgow city)</a:t>
            </a:r>
            <a:endParaRPr lang="en-US" sz="2800" dirty="0"/>
          </a:p>
        </p:txBody>
      </p:sp>
    </p:spTree>
    <p:extLst>
      <p:ext uri="{BB962C8B-B14F-4D97-AF65-F5344CB8AC3E}">
        <p14:creationId xmlns:p14="http://schemas.microsoft.com/office/powerpoint/2010/main" val="148980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p:nvPr/>
        </p:nvSpPr>
        <p:spPr>
          <a:xfrm>
            <a:off x="-3275787" y="-2247194"/>
            <a:ext cx="7613400" cy="8647800"/>
          </a:xfrm>
          <a:prstGeom prst="ellipse">
            <a:avLst/>
          </a:prstGeom>
          <a:solidFill>
            <a:srgbClr val="57B5E8">
              <a:alpha val="4022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a:p>
        </p:txBody>
      </p:sp>
      <p:sp>
        <p:nvSpPr>
          <p:cNvPr id="55" name="Google Shape;55;p13"/>
          <p:cNvSpPr/>
          <p:nvPr/>
        </p:nvSpPr>
        <p:spPr>
          <a:xfrm>
            <a:off x="-906004" y="3464035"/>
            <a:ext cx="13013700" cy="12723600"/>
          </a:xfrm>
          <a:prstGeom prst="ellipse">
            <a:avLst/>
          </a:prstGeom>
          <a:solidFill>
            <a:srgbClr val="BCDDA6">
              <a:alpha val="39110"/>
            </a:srgbClr>
          </a:solidFill>
          <a:ln>
            <a:noFill/>
          </a:ln>
        </p:spPr>
        <p:txBody>
          <a:bodyPr spcFirstLastPara="1" wrap="square" lIns="244200" tIns="244200" rIns="244200" bIns="244200" anchor="ctr" anchorCtr="0">
            <a:noAutofit/>
          </a:bodyPr>
          <a:lstStyle/>
          <a:p>
            <a:pPr marL="0" lvl="0" indent="0" algn="l" rtl="0">
              <a:spcBef>
                <a:spcPts val="0"/>
              </a:spcBef>
              <a:spcAft>
                <a:spcPts val="0"/>
              </a:spcAft>
              <a:buNone/>
            </a:pPr>
            <a:endParaRPr dirty="0"/>
          </a:p>
        </p:txBody>
      </p:sp>
      <p:pic>
        <p:nvPicPr>
          <p:cNvPr id="56" name="Google Shape;56;p13"/>
          <p:cNvPicPr preferRelativeResize="0">
            <a:picLocks noChangeAspect="1"/>
          </p:cNvPicPr>
          <p:nvPr/>
        </p:nvPicPr>
        <p:blipFill>
          <a:blip r:embed="rId3">
            <a:alphaModFix/>
          </a:blip>
          <a:stretch>
            <a:fillRect/>
          </a:stretch>
        </p:blipFill>
        <p:spPr>
          <a:xfrm>
            <a:off x="12352633" y="365953"/>
            <a:ext cx="2388081" cy="2246612"/>
          </a:xfrm>
          <a:prstGeom prst="rect">
            <a:avLst/>
          </a:prstGeom>
          <a:noFill/>
          <a:ln>
            <a:noFill/>
          </a:ln>
        </p:spPr>
      </p:pic>
      <p:cxnSp>
        <p:nvCxnSpPr>
          <p:cNvPr id="57" name="Google Shape;57;p13"/>
          <p:cNvCxnSpPr>
            <a:cxnSpLocks/>
          </p:cNvCxnSpPr>
          <p:nvPr/>
        </p:nvCxnSpPr>
        <p:spPr>
          <a:xfrm>
            <a:off x="217600" y="2781575"/>
            <a:ext cx="14523114" cy="0"/>
          </a:xfrm>
          <a:prstGeom prst="straightConnector1">
            <a:avLst/>
          </a:prstGeom>
          <a:noFill/>
          <a:ln w="38100" cap="flat" cmpd="sng">
            <a:solidFill>
              <a:srgbClr val="EF398C"/>
            </a:solidFill>
            <a:prstDash val="solid"/>
            <a:round/>
            <a:headEnd type="none" w="med" len="med"/>
            <a:tailEnd type="none" w="med" len="med"/>
          </a:ln>
        </p:spPr>
      </p:cxnSp>
      <p:sp>
        <p:nvSpPr>
          <p:cNvPr id="61" name="Google Shape;61;p13"/>
          <p:cNvSpPr txBox="1"/>
          <p:nvPr/>
        </p:nvSpPr>
        <p:spPr>
          <a:xfrm>
            <a:off x="648450" y="941275"/>
            <a:ext cx="6397500" cy="7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latin typeface="Georgia" panose="02040502050405020303" pitchFamily="18" charset="0"/>
              <a:ea typeface="Cambria" panose="02040503050406030204" pitchFamily="18" charset="0"/>
              <a:cs typeface="Georgia"/>
              <a:sym typeface="Georgia"/>
            </a:endParaRPr>
          </a:p>
        </p:txBody>
      </p:sp>
      <p:sp>
        <p:nvSpPr>
          <p:cNvPr id="2" name="Title 1">
            <a:extLst>
              <a:ext uri="{FF2B5EF4-FFF2-40B4-BE49-F238E27FC236}">
                <a16:creationId xmlns:a16="http://schemas.microsoft.com/office/drawing/2014/main" id="{8333017C-B562-CD40-BB63-ADE001CBCDC3}"/>
              </a:ext>
            </a:extLst>
          </p:cNvPr>
          <p:cNvSpPr>
            <a:spLocks noGrp="1"/>
          </p:cNvSpPr>
          <p:nvPr>
            <p:ph type="title"/>
          </p:nvPr>
        </p:nvSpPr>
        <p:spPr/>
        <p:txBody>
          <a:bodyPr/>
          <a:lstStyle/>
          <a:p>
            <a:r>
              <a:rPr lang="en-US" b="1" dirty="0"/>
              <a:t>Conclusion / Implications</a:t>
            </a:r>
          </a:p>
        </p:txBody>
      </p:sp>
      <p:sp>
        <p:nvSpPr>
          <p:cNvPr id="3" name="Content Placeholder 2">
            <a:extLst>
              <a:ext uri="{FF2B5EF4-FFF2-40B4-BE49-F238E27FC236}">
                <a16:creationId xmlns:a16="http://schemas.microsoft.com/office/drawing/2014/main" id="{2A73D111-C160-F044-9EAC-C803E8439383}"/>
              </a:ext>
            </a:extLst>
          </p:cNvPr>
          <p:cNvSpPr>
            <a:spLocks noGrp="1"/>
          </p:cNvSpPr>
          <p:nvPr>
            <p:ph idx="1"/>
          </p:nvPr>
        </p:nvSpPr>
        <p:spPr>
          <a:xfrm>
            <a:off x="1039456" y="2846200"/>
            <a:ext cx="13438023" cy="7479655"/>
          </a:xfrm>
        </p:spPr>
        <p:txBody>
          <a:bodyPr>
            <a:normAutofit fontScale="77500" lnSpcReduction="20000"/>
          </a:bodyPr>
          <a:lstStyle/>
          <a:p>
            <a:pPr marL="0" indent="0">
              <a:buNone/>
            </a:pPr>
            <a:r>
              <a:rPr lang="en-GB" sz="4300" b="1" dirty="0">
                <a:solidFill>
                  <a:srgbClr val="000000"/>
                </a:solidFill>
                <a:latin typeface="Arial"/>
                <a:ea typeface="Arial"/>
                <a:cs typeface="Arial"/>
                <a:sym typeface="Arial"/>
              </a:rPr>
              <a:t>Conclusion</a:t>
            </a:r>
            <a:r>
              <a:rPr lang="en-GB" sz="4000" dirty="0">
                <a:solidFill>
                  <a:srgbClr val="000000"/>
                </a:solidFill>
                <a:latin typeface="Arial"/>
                <a:ea typeface="Arial"/>
                <a:cs typeface="Arial"/>
                <a:sym typeface="Arial"/>
              </a:rPr>
              <a:t> </a:t>
            </a:r>
          </a:p>
          <a:p>
            <a:pPr>
              <a:spcAft>
                <a:spcPts val="600"/>
              </a:spcAft>
            </a:pPr>
            <a:r>
              <a:rPr lang="en-GB" sz="4000" dirty="0">
                <a:solidFill>
                  <a:srgbClr val="000000"/>
                </a:solidFill>
                <a:latin typeface="Arial"/>
                <a:ea typeface="Arial"/>
                <a:cs typeface="Arial"/>
                <a:sym typeface="Arial"/>
              </a:rPr>
              <a:t>the role of local third sector organisations has been mainly </a:t>
            </a:r>
            <a:r>
              <a:rPr lang="en-GB" sz="4000" b="1" dirty="0">
                <a:solidFill>
                  <a:srgbClr val="000000"/>
                </a:solidFill>
                <a:latin typeface="Arial"/>
                <a:ea typeface="Arial"/>
                <a:cs typeface="Arial"/>
                <a:sym typeface="Arial"/>
              </a:rPr>
              <a:t>supplementary  - </a:t>
            </a:r>
            <a:r>
              <a:rPr lang="en-GB" sz="4000" dirty="0">
                <a:solidFill>
                  <a:srgbClr val="000000"/>
                </a:solidFill>
                <a:latin typeface="Arial"/>
                <a:ea typeface="Arial"/>
                <a:cs typeface="Arial"/>
                <a:sym typeface="Arial"/>
              </a:rPr>
              <a:t>fulfilling the demand for public goods left unsatisfied by government (Young 2000) </a:t>
            </a:r>
          </a:p>
          <a:p>
            <a:pPr>
              <a:spcAft>
                <a:spcPts val="600"/>
              </a:spcAft>
            </a:pPr>
            <a:r>
              <a:rPr lang="en-GB" sz="4000" dirty="0">
                <a:solidFill>
                  <a:srgbClr val="000000"/>
                </a:solidFill>
                <a:latin typeface="Arial"/>
                <a:ea typeface="Arial"/>
                <a:cs typeface="Arial"/>
                <a:sym typeface="Arial"/>
              </a:rPr>
              <a:t>the extent to which the relationship is </a:t>
            </a:r>
            <a:r>
              <a:rPr lang="en-GB" sz="4000" b="1" dirty="0">
                <a:solidFill>
                  <a:srgbClr val="000000"/>
                </a:solidFill>
                <a:latin typeface="Arial"/>
                <a:ea typeface="Arial"/>
                <a:cs typeface="Arial"/>
                <a:sym typeface="Arial"/>
              </a:rPr>
              <a:t>complementary</a:t>
            </a:r>
            <a:r>
              <a:rPr lang="en-GB" sz="4000" dirty="0">
                <a:solidFill>
                  <a:srgbClr val="000000"/>
                </a:solidFill>
                <a:latin typeface="Arial"/>
                <a:ea typeface="Arial"/>
                <a:cs typeface="Arial"/>
                <a:sym typeface="Arial"/>
              </a:rPr>
              <a:t> varies across local authorities</a:t>
            </a:r>
          </a:p>
          <a:p>
            <a:pPr marL="0" indent="0">
              <a:spcAft>
                <a:spcPts val="600"/>
              </a:spcAft>
              <a:buNone/>
            </a:pPr>
            <a:endParaRPr lang="en-GB" sz="4000" b="1" dirty="0">
              <a:solidFill>
                <a:srgbClr val="000000"/>
              </a:solidFill>
              <a:latin typeface="Arial"/>
              <a:ea typeface="Arial"/>
              <a:cs typeface="Arial"/>
              <a:sym typeface="Arial"/>
            </a:endParaRPr>
          </a:p>
          <a:p>
            <a:pPr marL="0" indent="0">
              <a:spcAft>
                <a:spcPts val="600"/>
              </a:spcAft>
              <a:buNone/>
            </a:pPr>
            <a:r>
              <a:rPr lang="en-GB" sz="4000" b="1" dirty="0">
                <a:solidFill>
                  <a:srgbClr val="000000"/>
                </a:solidFill>
                <a:latin typeface="Arial"/>
                <a:ea typeface="Arial"/>
                <a:cs typeface="Arial"/>
                <a:sym typeface="Arial"/>
              </a:rPr>
              <a:t>Recommendations</a:t>
            </a:r>
          </a:p>
          <a:p>
            <a:pPr marL="742950" indent="-742950">
              <a:spcAft>
                <a:spcPts val="600"/>
              </a:spcAft>
              <a:buFont typeface="+mj-lt"/>
              <a:buAutoNum type="arabicPeriod"/>
            </a:pPr>
            <a:r>
              <a:rPr lang="en-GB" sz="4000" b="1" dirty="0">
                <a:solidFill>
                  <a:srgbClr val="000000"/>
                </a:solidFill>
                <a:latin typeface="Arial"/>
                <a:ea typeface="Arial"/>
                <a:cs typeface="Arial"/>
                <a:sym typeface="Arial"/>
              </a:rPr>
              <a:t>Recognise the contribution </a:t>
            </a:r>
            <a:r>
              <a:rPr lang="en-GB" sz="4000" dirty="0">
                <a:solidFill>
                  <a:srgbClr val="000000"/>
                </a:solidFill>
                <a:latin typeface="Arial"/>
                <a:ea typeface="Arial"/>
                <a:cs typeface="Arial"/>
                <a:sym typeface="Arial"/>
              </a:rPr>
              <a:t>of the sector  </a:t>
            </a:r>
            <a:r>
              <a:rPr lang="en-GB" sz="4000" b="1" dirty="0">
                <a:solidFill>
                  <a:srgbClr val="000000"/>
                </a:solidFill>
                <a:latin typeface="Arial"/>
                <a:ea typeface="Arial"/>
                <a:cs typeface="Arial"/>
                <a:sym typeface="Arial"/>
              </a:rPr>
              <a:t>- </a:t>
            </a:r>
            <a:r>
              <a:rPr lang="en-GB" sz="4000" dirty="0">
                <a:solidFill>
                  <a:srgbClr val="000000"/>
                </a:solidFill>
                <a:latin typeface="Arial"/>
                <a:ea typeface="Arial"/>
                <a:cs typeface="Arial"/>
                <a:sym typeface="Arial"/>
              </a:rPr>
              <a:t> involve the wider third sector in coordinated emergency response planning, and re-allocate mainstream public funding to sustain local organisations </a:t>
            </a:r>
          </a:p>
          <a:p>
            <a:pPr marL="742950" indent="-742950">
              <a:spcAft>
                <a:spcPts val="600"/>
              </a:spcAft>
              <a:buFont typeface="+mj-lt"/>
              <a:buAutoNum type="arabicPeriod"/>
            </a:pPr>
            <a:r>
              <a:rPr lang="en-GB" sz="4000" b="1" dirty="0">
                <a:solidFill>
                  <a:srgbClr val="000000"/>
                </a:solidFill>
                <a:latin typeface="Arial"/>
                <a:ea typeface="Arial"/>
                <a:cs typeface="Arial"/>
                <a:sym typeface="Arial"/>
              </a:rPr>
              <a:t>Funding - </a:t>
            </a:r>
            <a:r>
              <a:rPr lang="en-GB" sz="4000" dirty="0">
                <a:solidFill>
                  <a:srgbClr val="000000"/>
                </a:solidFill>
                <a:latin typeface="Arial"/>
                <a:ea typeface="Arial"/>
                <a:cs typeface="Arial"/>
                <a:sym typeface="Arial"/>
              </a:rPr>
              <a:t>extend flexibility in funding criteria and speed of processing as a long-term approach to grant funding </a:t>
            </a:r>
          </a:p>
          <a:p>
            <a:pPr marL="742950" indent="-742950">
              <a:spcAft>
                <a:spcPts val="600"/>
              </a:spcAft>
              <a:buFont typeface="+mj-lt"/>
              <a:buAutoNum type="arabicPeriod"/>
            </a:pPr>
            <a:r>
              <a:rPr lang="en-GB" sz="4000" b="1" dirty="0">
                <a:solidFill>
                  <a:srgbClr val="000000"/>
                </a:solidFill>
                <a:latin typeface="Arial"/>
                <a:ea typeface="Arial"/>
                <a:cs typeface="Arial"/>
                <a:sym typeface="Arial"/>
              </a:rPr>
              <a:t>Strengthen</a:t>
            </a:r>
            <a:r>
              <a:rPr lang="en-GB" sz="4000" dirty="0">
                <a:solidFill>
                  <a:srgbClr val="000000"/>
                </a:solidFill>
                <a:latin typeface="Arial"/>
                <a:ea typeface="Arial"/>
                <a:cs typeface="Arial"/>
                <a:sym typeface="Arial"/>
              </a:rPr>
              <a:t> </a:t>
            </a:r>
            <a:r>
              <a:rPr lang="en-GB" sz="4000" b="1" dirty="0">
                <a:solidFill>
                  <a:srgbClr val="000000"/>
                </a:solidFill>
                <a:latin typeface="Arial"/>
                <a:ea typeface="Arial"/>
                <a:cs typeface="Arial"/>
                <a:sym typeface="Arial"/>
              </a:rPr>
              <a:t>community resilience </a:t>
            </a:r>
            <a:r>
              <a:rPr lang="en-GB" sz="4000" dirty="0">
                <a:solidFill>
                  <a:srgbClr val="000000"/>
                </a:solidFill>
                <a:latin typeface="Arial"/>
                <a:ea typeface="Arial"/>
                <a:cs typeface="Arial"/>
                <a:sym typeface="Arial"/>
              </a:rPr>
              <a:t>(Seaman et al 2014; Harkins 2020), prevent new dependencies and sustain local agency and empowerment . See also </a:t>
            </a:r>
            <a:r>
              <a:rPr lang="en-GB" sz="4000" dirty="0">
                <a:solidFill>
                  <a:srgbClr val="000000"/>
                </a:solidFill>
                <a:latin typeface="Arial"/>
                <a:ea typeface="Arial"/>
                <a:cs typeface="Arial"/>
                <a:sym typeface="Arial"/>
                <a:hlinkClick r:id="rId4"/>
              </a:rPr>
              <a:t>https://policyscotand.gla.ac.uk/tag/resilience</a:t>
            </a:r>
            <a:endParaRPr lang="en-GB" sz="4000" dirty="0">
              <a:solidFill>
                <a:srgbClr val="000000"/>
              </a:solidFill>
              <a:latin typeface="Arial"/>
              <a:ea typeface="Arial"/>
              <a:cs typeface="Arial"/>
              <a:sym typeface="Arial"/>
            </a:endParaRPr>
          </a:p>
          <a:p>
            <a:pPr marL="742950" indent="-742950">
              <a:spcAft>
                <a:spcPts val="600"/>
              </a:spcAft>
              <a:buFont typeface="+mj-lt"/>
              <a:buAutoNum type="arabicPeriod"/>
            </a:pPr>
            <a:endParaRPr lang="en-GB" sz="40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21191136"/>
      </p:ext>
    </p:extLst>
  </p:cSld>
  <p:clrMapOvr>
    <a:masterClrMapping/>
  </p:clrMapOvr>
</p:sld>
</file>

<file path=ppt/theme/theme1.xml><?xml version="1.0" encoding="utf-8"?>
<a:theme xmlns:a="http://schemas.openxmlformats.org/drawingml/2006/main" name="Office Theme">
  <a:themeElements>
    <a:clrScheme name="CNS Theme">
      <a:dk1>
        <a:srgbClr val="1D1B1C"/>
      </a:dk1>
      <a:lt1>
        <a:sysClr val="window" lastClr="FFFFFF"/>
      </a:lt1>
      <a:dk2>
        <a:srgbClr val="44546A"/>
      </a:dk2>
      <a:lt2>
        <a:srgbClr val="E7E6E6"/>
      </a:lt2>
      <a:accent1>
        <a:srgbClr val="BCDDA6"/>
      </a:accent1>
      <a:accent2>
        <a:srgbClr val="57B6E6"/>
      </a:accent2>
      <a:accent3>
        <a:srgbClr val="EF398C"/>
      </a:accent3>
      <a:accent4>
        <a:srgbClr val="00A87D"/>
      </a:accent4>
      <a:accent5>
        <a:srgbClr val="59327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C0B74764C5FB4A976CA04B5D3072E8" ma:contentTypeVersion="12" ma:contentTypeDescription="Create a new document." ma:contentTypeScope="" ma:versionID="c2f8c7964ffc8d1cc78b4b2849791cbb">
  <xsd:schema xmlns:xsd="http://www.w3.org/2001/XMLSchema" xmlns:xs="http://www.w3.org/2001/XMLSchema" xmlns:p="http://schemas.microsoft.com/office/2006/metadata/properties" xmlns:ns2="a93227de-d380-4292-99cb-cbfec1348bc8" xmlns:ns3="22e708b5-5544-4a00-bb22-ee22ec0e5c5b" targetNamespace="http://schemas.microsoft.com/office/2006/metadata/properties" ma:root="true" ma:fieldsID="c6f68f9e686e7ed5de99bb9b56459dee" ns2:_="" ns3:_="">
    <xsd:import namespace="a93227de-d380-4292-99cb-cbfec1348bc8"/>
    <xsd:import namespace="22e708b5-5544-4a00-bb22-ee22ec0e5c5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3227de-d380-4292-99cb-cbfec1348b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2e708b5-5544-4a00-bb22-ee22ec0e5c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A462F1-AAE0-41FB-92B3-6F27E4BA640C}">
  <ds:schemaRef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22e708b5-5544-4a00-bb22-ee22ec0e5c5b"/>
    <ds:schemaRef ds:uri="a93227de-d380-4292-99cb-cbfec1348bc8"/>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A8B972A7-A09C-4E59-BE1B-F7FCA65EFD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3227de-d380-4292-99cb-cbfec1348bc8"/>
    <ds:schemaRef ds:uri="22e708b5-5544-4a00-bb22-ee22ec0e5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D2981-7056-4DBD-A698-3B0A48C22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724</TotalTime>
  <Words>1180</Words>
  <Application>Microsoft Office PowerPoint</Application>
  <PresentationFormat>Custom</PresentationFormat>
  <Paragraphs>77</Paragraphs>
  <Slides>7</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4" baseType="lpstr">
      <vt:lpstr>Arial</vt:lpstr>
      <vt:lpstr>Calibri Light</vt:lpstr>
      <vt:lpstr>Calibri</vt:lpstr>
      <vt:lpstr>Noticia Text</vt:lpstr>
      <vt:lpstr>Georgia</vt:lpstr>
      <vt:lpstr>Office Theme</vt:lpstr>
      <vt:lpstr>Document</vt:lpstr>
      <vt:lpstr>PowerPoint Presentation</vt:lpstr>
      <vt:lpstr>Background and Context</vt:lpstr>
      <vt:lpstr>Findings 1: ‘First responders’ and ‘primary engagers’</vt:lpstr>
      <vt:lpstr>PowerPoint Presentation</vt:lpstr>
      <vt:lpstr>Findings 2: Key workers in a crisis</vt:lpstr>
      <vt:lpstr>Findings 3 Grants allow the flexibility to respond quickly</vt:lpstr>
      <vt:lpstr>Conclusion /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Crawford</dc:creator>
  <cp:lastModifiedBy>Jane</cp:lastModifiedBy>
  <cp:revision>4</cp:revision>
  <dcterms:modified xsi:type="dcterms:W3CDTF">2020-09-07T14:43:52Z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0x0101003AC0B74764C5FB4A976CA04B5D3072E8</vt:lpwstr>
  </property>
</Properties>
</file>