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84" r:id="rId3"/>
    <p:sldId id="285" r:id="rId4"/>
    <p:sldId id="286" r:id="rId5"/>
    <p:sldId id="292" r:id="rId6"/>
    <p:sldId id="287" r:id="rId7"/>
    <p:sldId id="288" r:id="rId8"/>
    <p:sldId id="289" r:id="rId9"/>
    <p:sldId id="290" r:id="rId10"/>
    <p:sldId id="291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6526B957-7D94-4C1F-9810-447F1C532776}">
          <p14:sldIdLst>
            <p14:sldId id="276"/>
            <p14:sldId id="284"/>
            <p14:sldId id="285"/>
            <p14:sldId id="286"/>
            <p14:sldId id="292"/>
            <p14:sldId id="287"/>
            <p14:sldId id="288"/>
            <p14:sldId id="289"/>
            <p14:sldId id="290"/>
            <p14:sldId id="291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>
        <p:scale>
          <a:sx n="50" d="100"/>
          <a:sy n="50" d="100"/>
        </p:scale>
        <p:origin x="-1728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34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.strath.ac.uk\hdrive\12\rkb13212\Notes\Articles,%20Books,%20Conference\Volunteering\Scottish%20Government%20-%202007-15%20-%20Volunteering%20by%20index%20of%20multiple%20depriv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Sheet2!$A$11</c:f>
              <c:strCache>
                <c:ptCount val="1"/>
                <c:pt idx="0">
                  <c:v>15% most deprived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Sheet2!$B$10:$H$10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Sheet2!$B$11:$H$11</c:f>
              <c:numCache>
                <c:formatCode>General</c:formatCode>
                <c:ptCount val="7"/>
                <c:pt idx="0">
                  <c:v>15</c:v>
                </c:pt>
                <c:pt idx="1">
                  <c:v>18</c:v>
                </c:pt>
                <c:pt idx="2">
                  <c:v>15</c:v>
                </c:pt>
                <c:pt idx="3">
                  <c:v>15</c:v>
                </c:pt>
                <c:pt idx="4">
                  <c:v>19</c:v>
                </c:pt>
                <c:pt idx="5">
                  <c:v>19</c:v>
                </c:pt>
                <c:pt idx="6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99-446F-ABB9-3A8A1106679C}"/>
            </c:ext>
          </c:extLst>
        </c:ser>
        <c:ser>
          <c:idx val="1"/>
          <c:order val="1"/>
          <c:tx>
            <c:strRef>
              <c:f>Sheet2!$A$12</c:f>
              <c:strCache>
                <c:ptCount val="1"/>
                <c:pt idx="0">
                  <c:v>Rest of Scotland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Sheet2!$B$10:$H$10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Sheet2!$B$12:$H$12</c:f>
              <c:numCache>
                <c:formatCode>General</c:formatCode>
                <c:ptCount val="7"/>
                <c:pt idx="0">
                  <c:v>33</c:v>
                </c:pt>
                <c:pt idx="1">
                  <c:v>33</c:v>
                </c:pt>
                <c:pt idx="2">
                  <c:v>31</c:v>
                </c:pt>
                <c:pt idx="3">
                  <c:v>32</c:v>
                </c:pt>
                <c:pt idx="4">
                  <c:v>32</c:v>
                </c:pt>
                <c:pt idx="5">
                  <c:v>31</c:v>
                </c:pt>
                <c:pt idx="6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99-446F-ABB9-3A8A1106679C}"/>
            </c:ext>
          </c:extLst>
        </c:ser>
        <c:ser>
          <c:idx val="2"/>
          <c:order val="2"/>
          <c:tx>
            <c:strRef>
              <c:f>Sheet2!$A$13</c:f>
              <c:strCache>
                <c:ptCount val="1"/>
                <c:pt idx="0">
                  <c:v>Scotland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Sheet2!$B$10:$H$10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Sheet2!$B$13:$H$13</c:f>
              <c:numCache>
                <c:formatCode>General</c:formatCode>
                <c:ptCount val="7"/>
                <c:pt idx="0">
                  <c:v>30</c:v>
                </c:pt>
                <c:pt idx="1">
                  <c:v>31</c:v>
                </c:pt>
                <c:pt idx="2">
                  <c:v>28</c:v>
                </c:pt>
                <c:pt idx="3">
                  <c:v>30</c:v>
                </c:pt>
                <c:pt idx="4">
                  <c:v>30</c:v>
                </c:pt>
                <c:pt idx="5">
                  <c:v>29</c:v>
                </c:pt>
                <c:pt idx="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9-446F-ABB9-3A8A1106679C}"/>
            </c:ext>
          </c:extLst>
        </c:ser>
        <c:dLbls/>
        <c:axId val="83252736"/>
        <c:axId val="83254272"/>
      </c:barChart>
      <c:catAx>
        <c:axId val="83252736"/>
        <c:scaling>
          <c:orientation val="minMax"/>
        </c:scaling>
        <c:axPos val="b"/>
        <c:numFmt formatCode="General" sourceLinked="1"/>
        <c:tickLblPos val="nextTo"/>
        <c:crossAx val="83254272"/>
        <c:crosses val="autoZero"/>
        <c:auto val="1"/>
        <c:lblAlgn val="ctr"/>
        <c:lblOffset val="100"/>
      </c:catAx>
      <c:valAx>
        <c:axId val="8325427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/>
                  <a:t>Percentage</a:t>
                </a:r>
              </a:p>
            </c:rich>
          </c:tx>
          <c:layout/>
        </c:title>
        <c:numFmt formatCode="General" sourceLinked="1"/>
        <c:tickLblPos val="nextTo"/>
        <c:crossAx val="8325273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8D22E-087F-483C-AC78-A8FAB3491A6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F18E4D-A3D3-41DD-BD1A-5F450F035ACC}">
      <dgm:prSet phldrT="[Text]"/>
      <dgm:spPr/>
      <dgm:t>
        <a:bodyPr/>
        <a:lstStyle/>
        <a:p>
          <a:r>
            <a:rPr lang="en-GB" dirty="0"/>
            <a:t>Gained from </a:t>
          </a:r>
          <a:r>
            <a:rPr lang="en-GB" dirty="0" smtClean="0"/>
            <a:t>volunteering</a:t>
          </a:r>
          <a:endParaRPr lang="en-GB" dirty="0"/>
        </a:p>
      </dgm:t>
    </dgm:pt>
    <dgm:pt modelId="{39985056-4A35-45E3-BF25-5E8412606AAE}" type="parTrans" cxnId="{816E6F65-F188-493C-AD68-7FA1453618E0}">
      <dgm:prSet/>
      <dgm:spPr/>
      <dgm:t>
        <a:bodyPr/>
        <a:lstStyle/>
        <a:p>
          <a:endParaRPr lang="en-GB"/>
        </a:p>
      </dgm:t>
    </dgm:pt>
    <dgm:pt modelId="{D50788BE-100B-4B29-BF3A-59440EC52428}" type="sibTrans" cxnId="{816E6F65-F188-493C-AD68-7FA1453618E0}">
      <dgm:prSet/>
      <dgm:spPr/>
      <dgm:t>
        <a:bodyPr/>
        <a:lstStyle/>
        <a:p>
          <a:endParaRPr lang="en-GB"/>
        </a:p>
      </dgm:t>
    </dgm:pt>
    <dgm:pt modelId="{A92FAD6A-714B-4F8D-8394-35774C9FF772}">
      <dgm:prSet phldrT="[Text]"/>
      <dgm:spPr/>
      <dgm:t>
        <a:bodyPr/>
        <a:lstStyle/>
        <a:p>
          <a:r>
            <a:rPr lang="en-GB" dirty="0"/>
            <a:t>3. </a:t>
          </a:r>
          <a:r>
            <a:rPr lang="en-GB" dirty="0" smtClean="0"/>
            <a:t>Challenging </a:t>
          </a:r>
          <a:r>
            <a:rPr lang="en-GB" dirty="0"/>
            <a:t>social divisions</a:t>
          </a:r>
        </a:p>
      </dgm:t>
    </dgm:pt>
    <dgm:pt modelId="{3E3A9B3F-8E32-4880-956F-5DCC7CE2AA06}" type="parTrans" cxnId="{114251D4-821D-47FB-819E-1CC39DF40635}">
      <dgm:prSet/>
      <dgm:spPr/>
      <dgm:t>
        <a:bodyPr/>
        <a:lstStyle/>
        <a:p>
          <a:endParaRPr lang="en-GB"/>
        </a:p>
      </dgm:t>
    </dgm:pt>
    <dgm:pt modelId="{7CE4D596-1FF5-4618-8F59-98AE425FD452}" type="sibTrans" cxnId="{114251D4-821D-47FB-819E-1CC39DF40635}">
      <dgm:prSet/>
      <dgm:spPr/>
      <dgm:t>
        <a:bodyPr/>
        <a:lstStyle/>
        <a:p>
          <a:endParaRPr lang="en-GB"/>
        </a:p>
      </dgm:t>
    </dgm:pt>
    <dgm:pt modelId="{6302A069-47C0-43D0-B13E-D44A7AB1CA6C}">
      <dgm:prSet phldrT="[Text]"/>
      <dgm:spPr/>
      <dgm:t>
        <a:bodyPr/>
        <a:lstStyle/>
        <a:p>
          <a:r>
            <a:rPr lang="en-GB"/>
            <a:t>1. Social interaction</a:t>
          </a:r>
        </a:p>
      </dgm:t>
    </dgm:pt>
    <dgm:pt modelId="{A7A2B6AF-BBB8-4A4B-A39A-F19BA5C4E7C7}" type="parTrans" cxnId="{C23686EE-BEDB-4A41-98A1-F1F17A888ECE}">
      <dgm:prSet/>
      <dgm:spPr/>
      <dgm:t>
        <a:bodyPr/>
        <a:lstStyle/>
        <a:p>
          <a:endParaRPr lang="en-GB"/>
        </a:p>
      </dgm:t>
    </dgm:pt>
    <dgm:pt modelId="{E203CB69-E84F-4DE4-8FDB-AE16E5CAEA36}" type="sibTrans" cxnId="{C23686EE-BEDB-4A41-98A1-F1F17A888ECE}">
      <dgm:prSet/>
      <dgm:spPr/>
      <dgm:t>
        <a:bodyPr/>
        <a:lstStyle/>
        <a:p>
          <a:endParaRPr lang="en-GB"/>
        </a:p>
      </dgm:t>
    </dgm:pt>
    <dgm:pt modelId="{0875DABE-5FF7-48F8-BB5B-FF6BEA3B9602}">
      <dgm:prSet phldrT="[Text]"/>
      <dgm:spPr/>
      <dgm:t>
        <a:bodyPr/>
        <a:lstStyle/>
        <a:p>
          <a:r>
            <a:rPr lang="en-GB"/>
            <a:t>2. Self-esteem + confidence</a:t>
          </a:r>
        </a:p>
      </dgm:t>
    </dgm:pt>
    <dgm:pt modelId="{B00D7A12-4495-4BE8-93ED-975768F5E3C2}" type="parTrans" cxnId="{9F85168A-8494-40E3-917E-238AD0EC6904}">
      <dgm:prSet/>
      <dgm:spPr/>
      <dgm:t>
        <a:bodyPr/>
        <a:lstStyle/>
        <a:p>
          <a:endParaRPr lang="en-GB"/>
        </a:p>
      </dgm:t>
    </dgm:pt>
    <dgm:pt modelId="{63C1D8AD-7A28-4DDE-97FB-5B0308C847D3}" type="sibTrans" cxnId="{9F85168A-8494-40E3-917E-238AD0EC6904}">
      <dgm:prSet/>
      <dgm:spPr/>
      <dgm:t>
        <a:bodyPr/>
        <a:lstStyle/>
        <a:p>
          <a:endParaRPr lang="en-GB"/>
        </a:p>
      </dgm:t>
    </dgm:pt>
    <dgm:pt modelId="{90B2FB86-00F0-4AE0-9AB6-B23844440567}" type="pres">
      <dgm:prSet presAssocID="{F3A8D22E-087F-483C-AC78-A8FAB3491A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02D354-6F1E-4C1A-B9B6-C929919D1E35}" type="pres">
      <dgm:prSet presAssocID="{A4F18E4D-A3D3-41DD-BD1A-5F450F035ACC}" presName="centerShape" presStyleLbl="node0" presStyleIdx="0" presStyleCnt="1"/>
      <dgm:spPr/>
      <dgm:t>
        <a:bodyPr/>
        <a:lstStyle/>
        <a:p>
          <a:endParaRPr lang="en-GB"/>
        </a:p>
      </dgm:t>
    </dgm:pt>
    <dgm:pt modelId="{C984F15B-673D-472A-8D9E-C71DCC8FB304}" type="pres">
      <dgm:prSet presAssocID="{6302A069-47C0-43D0-B13E-D44A7AB1CA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C7555D-7252-4ECC-9FE5-56AF41D0B59E}" type="pres">
      <dgm:prSet presAssocID="{6302A069-47C0-43D0-B13E-D44A7AB1CA6C}" presName="dummy" presStyleCnt="0"/>
      <dgm:spPr/>
    </dgm:pt>
    <dgm:pt modelId="{BBFB0317-5A1E-4FB4-A295-2D5AE1C94734}" type="pres">
      <dgm:prSet presAssocID="{E203CB69-E84F-4DE4-8FDB-AE16E5CAEA36}" presName="sibTrans" presStyleLbl="sibTrans2D1" presStyleIdx="0" presStyleCnt="3"/>
      <dgm:spPr/>
      <dgm:t>
        <a:bodyPr/>
        <a:lstStyle/>
        <a:p>
          <a:endParaRPr lang="en-GB"/>
        </a:p>
      </dgm:t>
    </dgm:pt>
    <dgm:pt modelId="{87539EAA-7ADD-4AA4-BEC1-ED61ED24B598}" type="pres">
      <dgm:prSet presAssocID="{0875DABE-5FF7-48F8-BB5B-FF6BEA3B96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F389A9-E1CC-435D-9A80-58776039ECAF}" type="pres">
      <dgm:prSet presAssocID="{0875DABE-5FF7-48F8-BB5B-FF6BEA3B9602}" presName="dummy" presStyleCnt="0"/>
      <dgm:spPr/>
    </dgm:pt>
    <dgm:pt modelId="{301B3883-0A09-492B-B8B8-2309876B1BBC}" type="pres">
      <dgm:prSet presAssocID="{63C1D8AD-7A28-4DDE-97FB-5B0308C847D3}" presName="sibTrans" presStyleLbl="sibTrans2D1" presStyleIdx="1" presStyleCnt="3"/>
      <dgm:spPr/>
      <dgm:t>
        <a:bodyPr/>
        <a:lstStyle/>
        <a:p>
          <a:endParaRPr lang="en-GB"/>
        </a:p>
      </dgm:t>
    </dgm:pt>
    <dgm:pt modelId="{78644944-7F48-4A10-982B-BC245CB3F164}" type="pres">
      <dgm:prSet presAssocID="{A92FAD6A-714B-4F8D-8394-35774C9FF7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A395BB-DA76-42DC-B537-2E2EA3479275}" type="pres">
      <dgm:prSet presAssocID="{A92FAD6A-714B-4F8D-8394-35774C9FF772}" presName="dummy" presStyleCnt="0"/>
      <dgm:spPr/>
    </dgm:pt>
    <dgm:pt modelId="{B7C606B1-DC78-464E-8411-54234E78D1FA}" type="pres">
      <dgm:prSet presAssocID="{7CE4D596-1FF5-4618-8F59-98AE425FD452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8E75833-0005-4876-8878-376075B1BB33}" type="presOf" srcId="{F3A8D22E-087F-483C-AC78-A8FAB3491A61}" destId="{90B2FB86-00F0-4AE0-9AB6-B23844440567}" srcOrd="0" destOrd="0" presId="urn:microsoft.com/office/officeart/2005/8/layout/radial6"/>
    <dgm:cxn modelId="{458F5AD7-4E7E-4CCA-9A63-D3E67E0EEA08}" type="presOf" srcId="{A92FAD6A-714B-4F8D-8394-35774C9FF772}" destId="{78644944-7F48-4A10-982B-BC245CB3F164}" srcOrd="0" destOrd="0" presId="urn:microsoft.com/office/officeart/2005/8/layout/radial6"/>
    <dgm:cxn modelId="{BF0AED1C-8ACE-47F3-834D-900ADC029038}" type="presOf" srcId="{0875DABE-5FF7-48F8-BB5B-FF6BEA3B9602}" destId="{87539EAA-7ADD-4AA4-BEC1-ED61ED24B598}" srcOrd="0" destOrd="0" presId="urn:microsoft.com/office/officeart/2005/8/layout/radial6"/>
    <dgm:cxn modelId="{0FA0F62D-B7A5-43D4-9B37-74F1EC3AA9EA}" type="presOf" srcId="{E203CB69-E84F-4DE4-8FDB-AE16E5CAEA36}" destId="{BBFB0317-5A1E-4FB4-A295-2D5AE1C94734}" srcOrd="0" destOrd="0" presId="urn:microsoft.com/office/officeart/2005/8/layout/radial6"/>
    <dgm:cxn modelId="{816E6F65-F188-493C-AD68-7FA1453618E0}" srcId="{F3A8D22E-087F-483C-AC78-A8FAB3491A61}" destId="{A4F18E4D-A3D3-41DD-BD1A-5F450F035ACC}" srcOrd="0" destOrd="0" parTransId="{39985056-4A35-45E3-BF25-5E8412606AAE}" sibTransId="{D50788BE-100B-4B29-BF3A-59440EC52428}"/>
    <dgm:cxn modelId="{AD700F68-BCB1-4684-9648-775FC20A0177}" type="presOf" srcId="{63C1D8AD-7A28-4DDE-97FB-5B0308C847D3}" destId="{301B3883-0A09-492B-B8B8-2309876B1BBC}" srcOrd="0" destOrd="0" presId="urn:microsoft.com/office/officeart/2005/8/layout/radial6"/>
    <dgm:cxn modelId="{114251D4-821D-47FB-819E-1CC39DF40635}" srcId="{A4F18E4D-A3D3-41DD-BD1A-5F450F035ACC}" destId="{A92FAD6A-714B-4F8D-8394-35774C9FF772}" srcOrd="2" destOrd="0" parTransId="{3E3A9B3F-8E32-4880-956F-5DCC7CE2AA06}" sibTransId="{7CE4D596-1FF5-4618-8F59-98AE425FD452}"/>
    <dgm:cxn modelId="{9F85168A-8494-40E3-917E-238AD0EC6904}" srcId="{A4F18E4D-A3D3-41DD-BD1A-5F450F035ACC}" destId="{0875DABE-5FF7-48F8-BB5B-FF6BEA3B9602}" srcOrd="1" destOrd="0" parTransId="{B00D7A12-4495-4BE8-93ED-975768F5E3C2}" sibTransId="{63C1D8AD-7A28-4DDE-97FB-5B0308C847D3}"/>
    <dgm:cxn modelId="{FA374668-729E-4D12-8A16-E1FAD86A9FC1}" type="presOf" srcId="{7CE4D596-1FF5-4618-8F59-98AE425FD452}" destId="{B7C606B1-DC78-464E-8411-54234E78D1FA}" srcOrd="0" destOrd="0" presId="urn:microsoft.com/office/officeart/2005/8/layout/radial6"/>
    <dgm:cxn modelId="{EC8CC34E-24F7-47A8-AE9D-F9C9818D82BF}" type="presOf" srcId="{6302A069-47C0-43D0-B13E-D44A7AB1CA6C}" destId="{C984F15B-673D-472A-8D9E-C71DCC8FB304}" srcOrd="0" destOrd="0" presId="urn:microsoft.com/office/officeart/2005/8/layout/radial6"/>
    <dgm:cxn modelId="{C23686EE-BEDB-4A41-98A1-F1F17A888ECE}" srcId="{A4F18E4D-A3D3-41DD-BD1A-5F450F035ACC}" destId="{6302A069-47C0-43D0-B13E-D44A7AB1CA6C}" srcOrd="0" destOrd="0" parTransId="{A7A2B6AF-BBB8-4A4B-A39A-F19BA5C4E7C7}" sibTransId="{E203CB69-E84F-4DE4-8FDB-AE16E5CAEA36}"/>
    <dgm:cxn modelId="{D24ABA02-F6BB-46DD-B76D-D99D377F1466}" type="presOf" srcId="{A4F18E4D-A3D3-41DD-BD1A-5F450F035ACC}" destId="{6502D354-6F1E-4C1A-B9B6-C929919D1E35}" srcOrd="0" destOrd="0" presId="urn:microsoft.com/office/officeart/2005/8/layout/radial6"/>
    <dgm:cxn modelId="{81400275-A33C-4B24-85D0-757AE8C7CBF3}" type="presParOf" srcId="{90B2FB86-00F0-4AE0-9AB6-B23844440567}" destId="{6502D354-6F1E-4C1A-B9B6-C929919D1E35}" srcOrd="0" destOrd="0" presId="urn:microsoft.com/office/officeart/2005/8/layout/radial6"/>
    <dgm:cxn modelId="{A3E4D450-90B7-4E8E-8088-6D562D0F95C3}" type="presParOf" srcId="{90B2FB86-00F0-4AE0-9AB6-B23844440567}" destId="{C984F15B-673D-472A-8D9E-C71DCC8FB304}" srcOrd="1" destOrd="0" presId="urn:microsoft.com/office/officeart/2005/8/layout/radial6"/>
    <dgm:cxn modelId="{C5AAE575-29BF-4B30-81B6-9E9BA42943DE}" type="presParOf" srcId="{90B2FB86-00F0-4AE0-9AB6-B23844440567}" destId="{21C7555D-7252-4ECC-9FE5-56AF41D0B59E}" srcOrd="2" destOrd="0" presId="urn:microsoft.com/office/officeart/2005/8/layout/radial6"/>
    <dgm:cxn modelId="{1827242D-8DF2-4B8D-977C-C384112D7430}" type="presParOf" srcId="{90B2FB86-00F0-4AE0-9AB6-B23844440567}" destId="{BBFB0317-5A1E-4FB4-A295-2D5AE1C94734}" srcOrd="3" destOrd="0" presId="urn:microsoft.com/office/officeart/2005/8/layout/radial6"/>
    <dgm:cxn modelId="{F7723707-77E9-47B5-BEDB-3BCEDF9688E0}" type="presParOf" srcId="{90B2FB86-00F0-4AE0-9AB6-B23844440567}" destId="{87539EAA-7ADD-4AA4-BEC1-ED61ED24B598}" srcOrd="4" destOrd="0" presId="urn:microsoft.com/office/officeart/2005/8/layout/radial6"/>
    <dgm:cxn modelId="{A6796907-AD1D-4A34-9E36-3A7140C29363}" type="presParOf" srcId="{90B2FB86-00F0-4AE0-9AB6-B23844440567}" destId="{25F389A9-E1CC-435D-9A80-58776039ECAF}" srcOrd="5" destOrd="0" presId="urn:microsoft.com/office/officeart/2005/8/layout/radial6"/>
    <dgm:cxn modelId="{EB161613-23CF-4BF7-82B2-8563385EB1D6}" type="presParOf" srcId="{90B2FB86-00F0-4AE0-9AB6-B23844440567}" destId="{301B3883-0A09-492B-B8B8-2309876B1BBC}" srcOrd="6" destOrd="0" presId="urn:microsoft.com/office/officeart/2005/8/layout/radial6"/>
    <dgm:cxn modelId="{0C567459-A476-4B15-85B7-E34AE5335FE4}" type="presParOf" srcId="{90B2FB86-00F0-4AE0-9AB6-B23844440567}" destId="{78644944-7F48-4A10-982B-BC245CB3F164}" srcOrd="7" destOrd="0" presId="urn:microsoft.com/office/officeart/2005/8/layout/radial6"/>
    <dgm:cxn modelId="{4F3E6A08-3A19-4C56-B1FE-09FB37B85A48}" type="presParOf" srcId="{90B2FB86-00F0-4AE0-9AB6-B23844440567}" destId="{F0A395BB-DA76-42DC-B537-2E2EA3479275}" srcOrd="8" destOrd="0" presId="urn:microsoft.com/office/officeart/2005/8/layout/radial6"/>
    <dgm:cxn modelId="{34EB49BE-D4B4-4097-B0AB-0CEB97E13306}" type="presParOf" srcId="{90B2FB86-00F0-4AE0-9AB6-B23844440567}" destId="{B7C606B1-DC78-464E-8411-54234E78D1F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C606B1-DC78-464E-8411-54234E78D1FA}">
      <dsp:nvSpPr>
        <dsp:cNvPr id="0" name=""/>
        <dsp:cNvSpPr/>
      </dsp:nvSpPr>
      <dsp:spPr>
        <a:xfrm>
          <a:off x="2330339" y="670692"/>
          <a:ext cx="4483321" cy="4483321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B3883-0A09-492B-B8B8-2309876B1BBC}">
      <dsp:nvSpPr>
        <dsp:cNvPr id="0" name=""/>
        <dsp:cNvSpPr/>
      </dsp:nvSpPr>
      <dsp:spPr>
        <a:xfrm>
          <a:off x="2330339" y="670692"/>
          <a:ext cx="4483321" cy="4483321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B0317-5A1E-4FB4-A295-2D5AE1C94734}">
      <dsp:nvSpPr>
        <dsp:cNvPr id="0" name=""/>
        <dsp:cNvSpPr/>
      </dsp:nvSpPr>
      <dsp:spPr>
        <a:xfrm>
          <a:off x="2330339" y="670692"/>
          <a:ext cx="4483321" cy="4483321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D354-6F1E-4C1A-B9B6-C929919D1E35}">
      <dsp:nvSpPr>
        <dsp:cNvPr id="0" name=""/>
        <dsp:cNvSpPr/>
      </dsp:nvSpPr>
      <dsp:spPr>
        <a:xfrm>
          <a:off x="3540621" y="1880974"/>
          <a:ext cx="2062757" cy="2062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Gained from </a:t>
          </a:r>
          <a:r>
            <a:rPr lang="en-GB" sz="2100" kern="1200" dirty="0" smtClean="0"/>
            <a:t>volunteering</a:t>
          </a:r>
          <a:endParaRPr lang="en-GB" sz="2100" kern="1200" dirty="0"/>
        </a:p>
      </dsp:txBody>
      <dsp:txXfrm>
        <a:off x="3540621" y="1880974"/>
        <a:ext cx="2062757" cy="2062757"/>
      </dsp:txXfrm>
    </dsp:sp>
    <dsp:sp modelId="{C984F15B-673D-472A-8D9E-C71DCC8FB304}">
      <dsp:nvSpPr>
        <dsp:cNvPr id="0" name=""/>
        <dsp:cNvSpPr/>
      </dsp:nvSpPr>
      <dsp:spPr>
        <a:xfrm>
          <a:off x="3850034" y="708"/>
          <a:ext cx="1443930" cy="1443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1. Social interaction</a:t>
          </a:r>
        </a:p>
      </dsp:txBody>
      <dsp:txXfrm>
        <a:off x="3850034" y="708"/>
        <a:ext cx="1443930" cy="1443930"/>
      </dsp:txXfrm>
    </dsp:sp>
    <dsp:sp modelId="{87539EAA-7ADD-4AA4-BEC1-ED61ED24B598}">
      <dsp:nvSpPr>
        <dsp:cNvPr id="0" name=""/>
        <dsp:cNvSpPr/>
      </dsp:nvSpPr>
      <dsp:spPr>
        <a:xfrm>
          <a:off x="5746352" y="3285227"/>
          <a:ext cx="1443930" cy="1443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2. Self-esteem + confidence</a:t>
          </a:r>
        </a:p>
      </dsp:txBody>
      <dsp:txXfrm>
        <a:off x="5746352" y="3285227"/>
        <a:ext cx="1443930" cy="1443930"/>
      </dsp:txXfrm>
    </dsp:sp>
    <dsp:sp modelId="{78644944-7F48-4A10-982B-BC245CB3F164}">
      <dsp:nvSpPr>
        <dsp:cNvPr id="0" name=""/>
        <dsp:cNvSpPr/>
      </dsp:nvSpPr>
      <dsp:spPr>
        <a:xfrm>
          <a:off x="1953716" y="3285227"/>
          <a:ext cx="1443930" cy="1443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3. </a:t>
          </a:r>
          <a:r>
            <a:rPr lang="en-GB" sz="1600" kern="1200" dirty="0" smtClean="0"/>
            <a:t>Challenging </a:t>
          </a:r>
          <a:r>
            <a:rPr lang="en-GB" sz="1600" kern="1200" dirty="0"/>
            <a:t>social divisions</a:t>
          </a:r>
        </a:p>
      </dsp:txBody>
      <dsp:txXfrm>
        <a:off x="1953716" y="3285227"/>
        <a:ext cx="1443930" cy="144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D7F7-97BD-49D0-B9CE-923848E1B6B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8408D-2EBE-4F4F-8185-A57A1590B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028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90347-CD6B-42BB-B43C-45D5BB1F936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50F15-8A51-4204-B12A-4F8FA56374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504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50F15-8A51-4204-B12A-4F8FA563747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967"/>
            <a:ext cx="8062664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73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194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2093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471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834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7200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395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80271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314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6707088" cy="93610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887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6707088" cy="9361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223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74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796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5486400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989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7C3808-D0E5-4D15-A9FF-8BA6ECFFB88B}" type="datetimeFigureOut">
              <a:rPr lang="en-GB" smtClean="0"/>
              <a:pPr/>
              <a:t>12/12/2016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10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50" r:id="rId3"/>
    <p:sldLayoutId id="2147483651" r:id="rId4"/>
    <p:sldLayoutId id="2147483652" r:id="rId5"/>
    <p:sldLayoutId id="2147483654" r:id="rId6"/>
    <p:sldLayoutId id="2147483664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Eased Transitions?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7376864" cy="1752600"/>
          </a:xfrm>
        </p:spPr>
        <p:txBody>
          <a:bodyPr/>
          <a:lstStyle/>
          <a:p>
            <a:r>
              <a:rPr lang="en-GB" dirty="0"/>
              <a:t>Young </a:t>
            </a:r>
            <a:r>
              <a:rPr lang="en-GB" dirty="0" smtClean="0"/>
              <a:t>Volunteers’ Perceptions of What They Gain From Volunteering in Areas of Socio-Economic Deprivation 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4484712"/>
            <a:ext cx="7376864" cy="58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James Davies</a:t>
            </a:r>
          </a:p>
          <a:p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volunteerscotland.net/media/333407/volunteer_scotland_hi-res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1015"/>
            <a:ext cx="2984376" cy="9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95536" y="5144988"/>
            <a:ext cx="7376864" cy="58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E:	james.davies@strath.ac.uk</a:t>
            </a:r>
          </a:p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T:	@james925</a:t>
            </a:r>
          </a:p>
          <a:p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36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Significance for transitions?</a:t>
            </a:r>
          </a:p>
          <a:p>
            <a:pPr lvl="1"/>
            <a:r>
              <a:rPr lang="en-GB" dirty="0" smtClean="0"/>
              <a:t>Social skills</a:t>
            </a:r>
          </a:p>
          <a:p>
            <a:pPr lvl="1"/>
            <a:r>
              <a:rPr lang="en-GB" dirty="0" smtClean="0"/>
              <a:t>Confidence</a:t>
            </a:r>
          </a:p>
          <a:p>
            <a:pPr lvl="1"/>
            <a:r>
              <a:rPr lang="en-GB" dirty="0" smtClean="0"/>
              <a:t>Broadened spatial movement</a:t>
            </a:r>
          </a:p>
          <a:p>
            <a:r>
              <a:rPr lang="en-GB" dirty="0" smtClean="0"/>
              <a:t>Significance for wellbeing?</a:t>
            </a:r>
          </a:p>
          <a:p>
            <a:pPr lvl="1"/>
            <a:r>
              <a:rPr lang="en-GB" dirty="0" smtClean="0"/>
              <a:t>Positive relationships</a:t>
            </a:r>
          </a:p>
          <a:p>
            <a:pPr lvl="1"/>
            <a:r>
              <a:rPr lang="en-GB" dirty="0" smtClean="0"/>
              <a:t>Self-esteem</a:t>
            </a:r>
          </a:p>
          <a:p>
            <a:r>
              <a:rPr lang="en-GB" dirty="0" smtClean="0"/>
              <a:t>A “magic bullet”?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Implications…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729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Volunteering by deprivation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87624" y="2708920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6165304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Adapted from Scottish Household Survey</a:t>
            </a:r>
            <a:endParaRPr lang="en-GB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Scottish Government interventions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2448272" cy="339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nspire-aspire.org.uk/images/project%20scotl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36912"/>
            <a:ext cx="3200400" cy="990601"/>
          </a:xfrm>
          <a:prstGeom prst="rect">
            <a:avLst/>
          </a:prstGeom>
          <a:noFill/>
        </p:spPr>
      </p:pic>
      <p:pic>
        <p:nvPicPr>
          <p:cNvPr id="1030" name="Picture 6" descr="http://volunteerfirst.org.uk/wp-content/uploads/2014/04/SaltireAwardslogwe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731" y="5157192"/>
            <a:ext cx="3895725" cy="90623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731" y="3627513"/>
            <a:ext cx="3895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08920"/>
            <a:ext cx="8291264" cy="341724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Movement into “positive destinations”</a:t>
            </a:r>
          </a:p>
          <a:p>
            <a:r>
              <a:rPr lang="en-GB" dirty="0" smtClean="0"/>
              <a:t>Difficult to establish causality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Wellbeing and “soft” outcomes</a:t>
            </a:r>
          </a:p>
          <a:p>
            <a:r>
              <a:rPr lang="en-GB" dirty="0" smtClean="0"/>
              <a:t>Issue of selection bias in studies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Volunteering outcomes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173327"/>
            <a:ext cx="8229600" cy="424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050" dirty="0"/>
              <a:t>Taken from https://jamestrimble.github.io/imdmaps/simd2016</a:t>
            </a:r>
            <a:r>
              <a:rPr lang="en-GB" sz="1050" dirty="0" smtClean="0"/>
              <a:t>/ </a:t>
            </a:r>
            <a:endParaRPr lang="en-GB" sz="105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98290"/>
            <a:ext cx="5040559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667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GB" dirty="0"/>
              <a:t>R</a:t>
            </a:r>
            <a:r>
              <a:rPr lang="en-GB" dirty="0" smtClean="0"/>
              <a:t>ound ma bit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there’s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naebody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that comes out</a:t>
            </a:r>
            <a:r>
              <a:rPr lang="en-GB" dirty="0" smtClean="0"/>
              <a:t>, we all like, when we were younger all we did was come out but now that we’ve grew up, like, </a:t>
            </a:r>
            <a:r>
              <a:rPr lang="en-GB" dirty="0" err="1" smtClean="0"/>
              <a:t>naebody</a:t>
            </a:r>
            <a:r>
              <a:rPr lang="en-GB" dirty="0" smtClean="0"/>
              <a:t> does, so this is where I get, like I </a:t>
            </a:r>
            <a:r>
              <a:rPr lang="en-GB" dirty="0" err="1" smtClean="0"/>
              <a:t>kinda</a:t>
            </a:r>
            <a:r>
              <a:rPr lang="en-GB" dirty="0" smtClean="0"/>
              <a:t> stopped coming to [youth charity] and then because like </a:t>
            </a:r>
            <a:r>
              <a:rPr lang="en-GB" dirty="0" err="1" smtClean="0"/>
              <a:t>naebody</a:t>
            </a:r>
            <a:r>
              <a:rPr lang="en-GB" dirty="0" smtClean="0"/>
              <a:t> started to come out I got bored, I just thought, “I’ll come to [youth charity] again</a:t>
            </a:r>
          </a:p>
          <a:p>
            <a:pPr indent="0">
              <a:buNone/>
            </a:pPr>
            <a:r>
              <a:rPr lang="en-GB" sz="2600" i="1" dirty="0" smtClean="0"/>
              <a:t>Megan, 13, volunteer</a:t>
            </a:r>
            <a:endParaRPr lang="en-GB" sz="2600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Social interaction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en-GB" dirty="0" smtClean="0"/>
              <a:t>Ever since I like started volunteering it’s like completely changed your confidence and stuff it’s,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never used to feel confident </a:t>
            </a:r>
            <a:r>
              <a:rPr lang="en-GB" dirty="0" smtClean="0"/>
              <a:t>and stuff and then when you start getting, you get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flung into different places </a:t>
            </a:r>
            <a:r>
              <a:rPr lang="en-GB" dirty="0" smtClean="0"/>
              <a:t>and stuff then you just get to know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new people </a:t>
            </a:r>
            <a:r>
              <a:rPr lang="en-GB" dirty="0" smtClean="0"/>
              <a:t>and stuff</a:t>
            </a:r>
          </a:p>
          <a:p>
            <a:pPr indent="0">
              <a:buNone/>
            </a:pPr>
            <a:r>
              <a:rPr lang="en-GB" sz="2600" i="1" dirty="0" smtClean="0"/>
              <a:t>Donna, 15, volunteer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Self-esteem and confidence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GB" dirty="0" smtClean="0"/>
              <a:t>All the things like, wherever they stay, or </a:t>
            </a:r>
            <a:r>
              <a:rPr lang="en-GB" dirty="0" err="1" smtClean="0"/>
              <a:t>wha’ever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team they support</a:t>
            </a:r>
            <a:r>
              <a:rPr lang="en-GB" dirty="0" smtClean="0"/>
              <a:t>, ‘n what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religion they are </a:t>
            </a:r>
            <a:r>
              <a:rPr lang="en-GB" dirty="0" smtClean="0"/>
              <a:t>and all that […] so you could be opposites </a:t>
            </a:r>
            <a:r>
              <a:rPr lang="en-GB" dirty="0" err="1" smtClean="0"/>
              <a:t>wi</a:t>
            </a:r>
            <a:r>
              <a:rPr lang="en-GB" dirty="0" smtClean="0"/>
              <a:t>’ people and you </a:t>
            </a:r>
            <a:r>
              <a:rPr lang="en-GB" dirty="0" err="1" smtClean="0"/>
              <a:t>wouldnae</a:t>
            </a:r>
            <a:r>
              <a:rPr lang="en-GB" dirty="0" smtClean="0"/>
              <a:t> be able to speak to them because ‘ae wherever they came </a:t>
            </a:r>
            <a:r>
              <a:rPr lang="en-GB" dirty="0" err="1" smtClean="0"/>
              <a:t>fae</a:t>
            </a:r>
            <a:r>
              <a:rPr lang="en-GB" dirty="0" smtClean="0"/>
              <a:t> or stuff like that […] [At the youth charity] it </a:t>
            </a:r>
            <a:r>
              <a:rPr lang="en-GB" dirty="0" err="1" smtClean="0"/>
              <a:t>doesnae</a:t>
            </a:r>
            <a:r>
              <a:rPr lang="en-GB" dirty="0" smtClean="0"/>
              <a:t> matter what team ye support or what, what you believe in, like you all just get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treated equally </a:t>
            </a:r>
            <a:r>
              <a:rPr lang="en-GB" dirty="0" smtClean="0"/>
              <a:t>[…] And it’s just a way for </a:t>
            </a:r>
            <a:r>
              <a:rPr lang="en-GB" dirty="0" err="1" smtClean="0"/>
              <a:t>yous</a:t>
            </a:r>
            <a:r>
              <a:rPr lang="en-GB" dirty="0" smtClean="0"/>
              <a:t> all to socialise</a:t>
            </a:r>
          </a:p>
          <a:p>
            <a:pPr indent="0">
              <a:buNone/>
            </a:pPr>
            <a:r>
              <a:rPr lang="en-GB" sz="2600" i="1" dirty="0" err="1" smtClean="0"/>
              <a:t>Niamh</a:t>
            </a:r>
            <a:r>
              <a:rPr lang="en-GB" sz="2600" i="1" dirty="0" smtClean="0"/>
              <a:t>, 14, volunteer</a:t>
            </a:r>
            <a:endParaRPr lang="en-GB" sz="2600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Challenging social divisions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359</Words>
  <Application>Microsoft Office PowerPoint</Application>
  <PresentationFormat>On-screen Show (4:3)</PresentationFormat>
  <Paragraphs>50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Eased Transitions?</vt:lpstr>
      <vt:lpstr>Volunteering by deprivation</vt:lpstr>
      <vt:lpstr>Scottish Government interventions</vt:lpstr>
      <vt:lpstr>Volunteering outcomes</vt:lpstr>
      <vt:lpstr>Methodology</vt:lpstr>
      <vt:lpstr>Slide 6</vt:lpstr>
      <vt:lpstr>Social interaction</vt:lpstr>
      <vt:lpstr>Self-esteem and confidence</vt:lpstr>
      <vt:lpstr>Challenging social divisions</vt:lpstr>
      <vt:lpstr>Implications…</vt:lpstr>
      <vt:lpstr>Slide 11</vt:lpstr>
    </vt:vector>
  </TitlesOfParts>
  <Company>University of Strathclyde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Bep</cp:lastModifiedBy>
  <cp:revision>64</cp:revision>
  <dcterms:created xsi:type="dcterms:W3CDTF">2011-09-15T12:59:51Z</dcterms:created>
  <dcterms:modified xsi:type="dcterms:W3CDTF">2016-12-12T12:53:03Z</dcterms:modified>
</cp:coreProperties>
</file>